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29"/>
  </p:notesMasterIdLst>
  <p:handoutMasterIdLst>
    <p:handoutMasterId r:id="rId30"/>
  </p:handoutMasterIdLst>
  <p:sldIdLst>
    <p:sldId id="264" r:id="rId2"/>
    <p:sldId id="270" r:id="rId3"/>
    <p:sldId id="287" r:id="rId4"/>
    <p:sldId id="274" r:id="rId5"/>
    <p:sldId id="275" r:id="rId6"/>
    <p:sldId id="341" r:id="rId7"/>
    <p:sldId id="277" r:id="rId8"/>
    <p:sldId id="334" r:id="rId9"/>
    <p:sldId id="278" r:id="rId10"/>
    <p:sldId id="339" r:id="rId11"/>
    <p:sldId id="285" r:id="rId12"/>
    <p:sldId id="289" r:id="rId13"/>
    <p:sldId id="292" r:id="rId14"/>
    <p:sldId id="293" r:id="rId15"/>
    <p:sldId id="335" r:id="rId16"/>
    <p:sldId id="286" r:id="rId17"/>
    <p:sldId id="305" r:id="rId18"/>
    <p:sldId id="336" r:id="rId19"/>
    <p:sldId id="306" r:id="rId20"/>
    <p:sldId id="311" r:id="rId21"/>
    <p:sldId id="337" r:id="rId22"/>
    <p:sldId id="317" r:id="rId23"/>
    <p:sldId id="340" r:id="rId24"/>
    <p:sldId id="338" r:id="rId25"/>
    <p:sldId id="329" r:id="rId26"/>
    <p:sldId id="269" r:id="rId27"/>
    <p:sldId id="260" r:id="rId28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F3F3F5"/>
    <a:srgbClr val="FFFFFF"/>
    <a:srgbClr val="87806D"/>
    <a:srgbClr val="FD9301"/>
    <a:srgbClr val="E3D096"/>
    <a:srgbClr val="53929B"/>
    <a:srgbClr val="393939"/>
    <a:srgbClr val="88888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8" autoAdjust="0"/>
    <p:restoredTop sz="94600" autoAdjust="0"/>
  </p:normalViewPr>
  <p:slideViewPr>
    <p:cSldViewPr showGuides="1">
      <p:cViewPr varScale="1">
        <p:scale>
          <a:sx n="72" d="100"/>
          <a:sy n="72" d="100"/>
        </p:scale>
        <p:origin x="-1272" y="-7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2022/12/15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2022/12/15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711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481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023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＊字體變大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445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＊字體變大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445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＊字體變大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903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7825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＊說明字體變大</a:t>
            </a:r>
            <a:endParaRPr kumimoji="1" lang="en-US" altLang="zh-TW" dirty="0" smtClean="0"/>
          </a:p>
          <a:p>
            <a:r>
              <a:rPr kumimoji="1" lang="zh-TW" altLang="en-US" dirty="0" smtClean="0"/>
              <a:t>＊說明由上到下、左到右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605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＊說明字體變大</a:t>
            </a:r>
            <a:endParaRPr kumimoji="1" lang="en-US" altLang="zh-TW" dirty="0" smtClean="0"/>
          </a:p>
          <a:p>
            <a:r>
              <a:rPr kumimoji="1" lang="zh-TW" altLang="en-US" dirty="0" smtClean="0"/>
              <a:t>＊說明由上到下、左到右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605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＊字體變大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362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＊字體變大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33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避免過多選擇而分心（舉例一般電商網站太多商品的問題）</a:t>
            </a:r>
            <a:endParaRPr kumimoji="1" lang="en-US" altLang="zh-TW" dirty="0" smtClean="0"/>
          </a:p>
          <a:p>
            <a:r>
              <a:rPr kumimoji="1" lang="zh-TW" altLang="en-US" dirty="0" smtClean="0"/>
              <a:t>把圖標簡化</a:t>
            </a:r>
            <a:r>
              <a:rPr kumimoji="1" lang="en-US" altLang="zh-TW" dirty="0" smtClean="0"/>
              <a:t>icon</a:t>
            </a:r>
            <a:r>
              <a:rPr kumimoji="1" lang="zh-TW" altLang="en-US" dirty="0" smtClean="0"/>
              <a:t>應用的位置講出來</a:t>
            </a:r>
            <a:endParaRPr kumimoji="1" lang="en-US" altLang="zh-TW" dirty="0" smtClean="0"/>
          </a:p>
          <a:p>
            <a:r>
              <a:rPr kumimoji="1" lang="zh-TW" altLang="en-US" dirty="0" smtClean="0"/>
              <a:t>有提到的設計，後面技術點要呼應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36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＊字體變大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061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＊字體變大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195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＊字體變大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231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2_標題及物件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71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xmlns="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xmlns="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xmlns="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xmlns="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xmlns="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標題 4"/>
          <p:cNvSpPr txBox="1">
            <a:spLocks/>
          </p:cNvSpPr>
          <p:nvPr/>
        </p:nvSpPr>
        <p:spPr bwMode="ltGray">
          <a:xfrm>
            <a:off x="1172890" y="4316189"/>
            <a:ext cx="7560220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別：第二組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員：劉孟茹、朱逸潔、吳冠宇、蔡政廷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指導老師：許雅婷老師、錢達智老師</a:t>
            </a:r>
            <a:r>
              <a:rPr lang="zh-TW" altLang="en-US" sz="2400" b="0" dirty="0" smtClean="0">
                <a:solidFill>
                  <a:schemeClr val="accent4"/>
                </a:solidFill>
              </a:rPr>
              <a:t>、王亭幼老師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704528" y="879823"/>
            <a:ext cx="4945461" cy="1872208"/>
            <a:chOff x="1353600" y="1556792"/>
            <a:chExt cx="7199800" cy="272563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16746">
              <a:off x="1353600" y="1556792"/>
              <a:ext cx="7199800" cy="272563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327" y="2358750"/>
              <a:ext cx="4551930" cy="1316087"/>
            </a:xfrm>
            <a:prstGeom prst="rect">
              <a:avLst/>
            </a:prstGeom>
          </p:spPr>
        </p:pic>
      </p:grp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0" y="2340000"/>
            <a:ext cx="9906000" cy="72008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網路書店</a:t>
            </a:r>
            <a:endParaRPr lang="zh-TW" altLang="en-US" sz="4000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技術要點</a:t>
            </a:r>
            <a:endParaRPr lang="en-US" altLang="zh-TW" dirty="0"/>
          </a:p>
        </p:txBody>
      </p:sp>
      <p:grpSp>
        <p:nvGrpSpPr>
          <p:cNvPr id="99" name="群組 98"/>
          <p:cNvGrpSpPr/>
          <p:nvPr/>
        </p:nvGrpSpPr>
        <p:grpSpPr>
          <a:xfrm>
            <a:off x="1384470" y="1628800"/>
            <a:ext cx="7137059" cy="3968021"/>
            <a:chOff x="912285" y="1664804"/>
            <a:chExt cx="8081429" cy="4493066"/>
          </a:xfrm>
        </p:grpSpPr>
        <p:sp>
          <p:nvSpPr>
            <p:cNvPr id="6" name="Google Shape;134;p5"/>
            <p:cNvSpPr/>
            <p:nvPr/>
          </p:nvSpPr>
          <p:spPr>
            <a:xfrm>
              <a:off x="4021106" y="3590424"/>
              <a:ext cx="1903095" cy="634365"/>
            </a:xfrm>
            <a:prstGeom prst="round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技術要點</a:t>
              </a:r>
              <a:endParaRPr dirty="0">
                <a:solidFill>
                  <a:srgbClr val="292929"/>
                </a:solidFill>
              </a:endParaRPr>
            </a:p>
          </p:txBody>
        </p:sp>
        <p:sp>
          <p:nvSpPr>
            <p:cNvPr id="7" name="Google Shape;134;p5"/>
            <p:cNvSpPr>
              <a:spLocks noChangeAspect="1"/>
            </p:cNvSpPr>
            <p:nvPr/>
          </p:nvSpPr>
          <p:spPr>
            <a:xfrm>
              <a:off x="912285" y="1680171"/>
              <a:ext cx="1903095" cy="613853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UI</a:t>
              </a: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、配色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肘形接點 13"/>
            <p:cNvCxnSpPr>
              <a:stCxn id="6" idx="1"/>
              <a:endCxn id="7" idx="3"/>
            </p:cNvCxnSpPr>
            <p:nvPr/>
          </p:nvCxnSpPr>
          <p:spPr>
            <a:xfrm rot="10800000">
              <a:off x="2815380" y="1987099"/>
              <a:ext cx="1205726" cy="1920509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Google Shape;134;p5"/>
            <p:cNvSpPr/>
            <p:nvPr/>
          </p:nvSpPr>
          <p:spPr>
            <a:xfrm>
              <a:off x="912293" y="2644846"/>
              <a:ext cx="1903095" cy="634365"/>
            </a:xfrm>
            <a:prstGeom prst="round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搜尋、輪播</a:t>
              </a:r>
              <a:endParaRPr lang="zh-TW" altLang="en-US" dirty="0">
                <a:solidFill>
                  <a:srgbClr val="292929"/>
                </a:solidFill>
              </a:endParaRPr>
            </a:p>
          </p:txBody>
        </p:sp>
        <p:cxnSp>
          <p:nvCxnSpPr>
            <p:cNvPr id="16" name="肘形接點 15"/>
            <p:cNvCxnSpPr>
              <a:stCxn id="6" idx="1"/>
            </p:cNvCxnSpPr>
            <p:nvPr/>
          </p:nvCxnSpPr>
          <p:spPr>
            <a:xfrm rot="10800000">
              <a:off x="2815390" y="2962029"/>
              <a:ext cx="1205717" cy="94557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Google Shape;134;p5"/>
            <p:cNvSpPr/>
            <p:nvPr/>
          </p:nvSpPr>
          <p:spPr>
            <a:xfrm>
              <a:off x="912293" y="3594153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切分頁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肘形接點 25"/>
            <p:cNvCxnSpPr>
              <a:stCxn id="6" idx="1"/>
            </p:cNvCxnSpPr>
            <p:nvPr/>
          </p:nvCxnSpPr>
          <p:spPr>
            <a:xfrm rot="10800000" flipV="1">
              <a:off x="2815390" y="3907607"/>
              <a:ext cx="1205717" cy="372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Google Shape;134;p5"/>
            <p:cNvSpPr/>
            <p:nvPr/>
          </p:nvSpPr>
          <p:spPr>
            <a:xfrm>
              <a:off x="912293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登入、註冊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肘形接點 30"/>
            <p:cNvCxnSpPr>
              <a:stCxn id="6" idx="1"/>
            </p:cNvCxnSpPr>
            <p:nvPr/>
          </p:nvCxnSpPr>
          <p:spPr>
            <a:xfrm rot="10800000" flipV="1">
              <a:off x="2815390" y="3907606"/>
              <a:ext cx="1205717" cy="968405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Google Shape;134;p5"/>
            <p:cNvSpPr/>
            <p:nvPr/>
          </p:nvSpPr>
          <p:spPr>
            <a:xfrm>
              <a:off x="7090619" y="1664804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購物車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3" name="Google Shape;134;p5"/>
            <p:cNvSpPr/>
            <p:nvPr/>
          </p:nvSpPr>
          <p:spPr>
            <a:xfrm>
              <a:off x="7089098" y="2629479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放大鏡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4" name="Google Shape;134;p5"/>
            <p:cNvSpPr/>
            <p:nvPr/>
          </p:nvSpPr>
          <p:spPr>
            <a:xfrm>
              <a:off x="7089098" y="359415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畫面渲染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肘形接點 44"/>
            <p:cNvCxnSpPr>
              <a:stCxn id="6" idx="3"/>
              <a:endCxn id="42" idx="1"/>
            </p:cNvCxnSpPr>
            <p:nvPr/>
          </p:nvCxnSpPr>
          <p:spPr>
            <a:xfrm flipV="1">
              <a:off x="5924201" y="1981987"/>
              <a:ext cx="1166418" cy="192562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接點 47"/>
            <p:cNvCxnSpPr>
              <a:stCxn id="6" idx="3"/>
            </p:cNvCxnSpPr>
            <p:nvPr/>
          </p:nvCxnSpPr>
          <p:spPr>
            <a:xfrm flipV="1">
              <a:off x="5924201" y="2946663"/>
              <a:ext cx="1164897" cy="96094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肘形接點 50"/>
            <p:cNvCxnSpPr>
              <a:stCxn id="6" idx="3"/>
            </p:cNvCxnSpPr>
            <p:nvPr/>
          </p:nvCxnSpPr>
          <p:spPr>
            <a:xfrm>
              <a:off x="5924201" y="3907607"/>
              <a:ext cx="1164897" cy="373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Google Shape;134;p5"/>
            <p:cNvSpPr/>
            <p:nvPr/>
          </p:nvSpPr>
          <p:spPr>
            <a:xfrm>
              <a:off x="7066396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指定路由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8" name="肘形接點 57"/>
            <p:cNvCxnSpPr>
              <a:stCxn id="6" idx="3"/>
            </p:cNvCxnSpPr>
            <p:nvPr/>
          </p:nvCxnSpPr>
          <p:spPr>
            <a:xfrm>
              <a:off x="5924201" y="3907607"/>
              <a:ext cx="1142195" cy="968406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34;p5"/>
            <p:cNvSpPr/>
            <p:nvPr/>
          </p:nvSpPr>
          <p:spPr>
            <a:xfrm>
              <a:off x="7066396" y="552350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統計圖表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75" name="肘形接點 74"/>
            <p:cNvCxnSpPr>
              <a:stCxn id="6" idx="3"/>
              <a:endCxn id="74" idx="1"/>
            </p:cNvCxnSpPr>
            <p:nvPr/>
          </p:nvCxnSpPr>
          <p:spPr>
            <a:xfrm>
              <a:off x="5924201" y="3907607"/>
              <a:ext cx="1142195" cy="1933081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Google Shape;134;p5"/>
            <p:cNvSpPr/>
            <p:nvPr/>
          </p:nvSpPr>
          <p:spPr>
            <a:xfrm>
              <a:off x="912285" y="5502918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會員資料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肘形接點 79"/>
            <p:cNvCxnSpPr>
              <a:stCxn id="6" idx="1"/>
              <a:endCxn id="78" idx="3"/>
            </p:cNvCxnSpPr>
            <p:nvPr/>
          </p:nvCxnSpPr>
          <p:spPr>
            <a:xfrm rot="10800000" flipV="1">
              <a:off x="2815380" y="3907607"/>
              <a:ext cx="1205726" cy="191249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7963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2" y="1466377"/>
            <a:ext cx="8697416" cy="5400078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首頁：顯圖輪播、</a:t>
            </a:r>
            <a:r>
              <a:rPr lang="en-US" altLang="zh-TW" dirty="0"/>
              <a:t>Header</a:t>
            </a:r>
            <a:r>
              <a:rPr lang="zh-TW" altLang="en-US" dirty="0"/>
              <a:t>搜尋欄</a:t>
            </a:r>
            <a:endParaRPr lang="en-US" altLang="zh-TW" dirty="0"/>
          </a:p>
        </p:txBody>
      </p:sp>
      <p:sp>
        <p:nvSpPr>
          <p:cNvPr id="11" name="直線圖說文字 2 10"/>
          <p:cNvSpPr/>
          <p:nvPr/>
        </p:nvSpPr>
        <p:spPr>
          <a:xfrm>
            <a:off x="4592960" y="2130826"/>
            <a:ext cx="4176464" cy="1010142"/>
          </a:xfrm>
          <a:prstGeom prst="borderCallout2">
            <a:avLst>
              <a:gd name="adj1" fmla="val 18750"/>
              <a:gd name="adj2" fmla="val -3344"/>
              <a:gd name="adj3" fmla="val 18750"/>
              <a:gd name="adj4" fmla="val -16667"/>
              <a:gd name="adj5" fmla="val -21666"/>
              <a:gd name="adj6" fmla="val -1664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Header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欄功能：透過綁定由使用者設定過濾條件，以及父子元件間的傳值，作為關鍵字搜尋功能。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直線圖說文字 2 11"/>
          <p:cNvSpPr/>
          <p:nvPr/>
        </p:nvSpPr>
        <p:spPr>
          <a:xfrm>
            <a:off x="3296816" y="5373216"/>
            <a:ext cx="3168352" cy="720080"/>
          </a:xfrm>
          <a:prstGeom prst="borderCallout2">
            <a:avLst>
              <a:gd name="adj1" fmla="val 63758"/>
              <a:gd name="adj2" fmla="val 106283"/>
              <a:gd name="adj3" fmla="val 66616"/>
              <a:gd name="adj4" fmla="val 129113"/>
              <a:gd name="adj5" fmla="val 120289"/>
              <a:gd name="adj6" fmla="val 129055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首頁歡迎圖：可自動播放，或點擊控制項跳至下一張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上一張。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直線圖說文字 2 6"/>
          <p:cNvSpPr/>
          <p:nvPr/>
        </p:nvSpPr>
        <p:spPr>
          <a:xfrm>
            <a:off x="6897216" y="5013176"/>
            <a:ext cx="1872208" cy="432048"/>
          </a:xfrm>
          <a:prstGeom prst="borderCallout2">
            <a:avLst>
              <a:gd name="adj1" fmla="val 130197"/>
              <a:gd name="adj2" fmla="val 85344"/>
              <a:gd name="adj3" fmla="val 148416"/>
              <a:gd name="adj4" fmla="val 98890"/>
              <a:gd name="adj5" fmla="val 200303"/>
              <a:gd name="adj6" fmla="val 103633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全域通用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Top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按鈕。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直線圖說文字 2 7"/>
          <p:cNvSpPr/>
          <p:nvPr/>
        </p:nvSpPr>
        <p:spPr>
          <a:xfrm>
            <a:off x="1036340" y="2205120"/>
            <a:ext cx="1684412" cy="432048"/>
          </a:xfrm>
          <a:prstGeom prst="borderCallout2">
            <a:avLst>
              <a:gd name="adj1" fmla="val -17149"/>
              <a:gd name="adj2" fmla="val 6209"/>
              <a:gd name="adj3" fmla="val -68585"/>
              <a:gd name="adj4" fmla="val 6773"/>
              <a:gd name="adj5" fmla="val -89032"/>
              <a:gd name="adj6" fmla="val 14126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配色設計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框架 3"/>
          <p:cNvSpPr/>
          <p:nvPr/>
        </p:nvSpPr>
        <p:spPr>
          <a:xfrm>
            <a:off x="7092650" y="6202588"/>
            <a:ext cx="864096" cy="360040"/>
          </a:xfrm>
          <a:prstGeom prst="frame">
            <a:avLst>
              <a:gd name="adj1" fmla="val 607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/>
        </p:nvSpPr>
        <p:spPr>
          <a:xfrm>
            <a:off x="8553400" y="5859024"/>
            <a:ext cx="604292" cy="522304"/>
          </a:xfrm>
          <a:prstGeom prst="frame">
            <a:avLst>
              <a:gd name="adj1" fmla="val 607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0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9" y="1553788"/>
            <a:ext cx="8527403" cy="5304212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首頁：</a:t>
            </a:r>
            <a:r>
              <a:rPr lang="en-US" altLang="zh-TW" dirty="0"/>
              <a:t>ICON</a:t>
            </a:r>
            <a:r>
              <a:rPr lang="zh-TW" altLang="en-US" dirty="0"/>
              <a:t>選單、今日選書</a:t>
            </a:r>
            <a:endParaRPr lang="en-US" altLang="zh-TW" dirty="0"/>
          </a:p>
        </p:txBody>
      </p:sp>
      <p:sp>
        <p:nvSpPr>
          <p:cNvPr id="11" name="直線圖說文字 2 10"/>
          <p:cNvSpPr/>
          <p:nvPr/>
        </p:nvSpPr>
        <p:spPr>
          <a:xfrm>
            <a:off x="4922211" y="2780928"/>
            <a:ext cx="2088232" cy="3600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1387"/>
              <a:gd name="adj6" fmla="val -16354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使用圖標</a:t>
            </a:r>
            <a:r>
              <a:rPr lang="zh-TW" altLang="en-US" sz="160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簡化</a:t>
            </a:r>
            <a:r>
              <a:rPr lang="zh-TW" altLang="en-US" sz="160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資訊。</a:t>
            </a:r>
            <a:endParaRPr lang="en-US" altLang="zh-TW" sz="1600" dirty="0" smtClean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直線圖說文字 2 11"/>
          <p:cNvSpPr/>
          <p:nvPr/>
        </p:nvSpPr>
        <p:spPr>
          <a:xfrm>
            <a:off x="5097016" y="4025874"/>
            <a:ext cx="2664296" cy="3600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4874"/>
              <a:gd name="adj6" fmla="val -3371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依類別隨機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推薦今日選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書。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直線圖說文字 2 7"/>
          <p:cNvSpPr/>
          <p:nvPr/>
        </p:nvSpPr>
        <p:spPr>
          <a:xfrm>
            <a:off x="2000672" y="2348880"/>
            <a:ext cx="2088232" cy="3600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3279"/>
              <a:gd name="adj6" fmla="val -16353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自動簡化的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Header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054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2" y="1418456"/>
            <a:ext cx="8618655" cy="5439544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首頁：依據書籍類別，隨機推薦書單</a:t>
            </a:r>
            <a:endParaRPr lang="en-US" altLang="zh-TW" dirty="0"/>
          </a:p>
        </p:txBody>
      </p:sp>
      <p:sp>
        <p:nvSpPr>
          <p:cNvPr id="11" name="直線圖說文字 2 10"/>
          <p:cNvSpPr/>
          <p:nvPr/>
        </p:nvSpPr>
        <p:spPr>
          <a:xfrm>
            <a:off x="6609184" y="4509120"/>
            <a:ext cx="1944216" cy="630309"/>
          </a:xfrm>
          <a:prstGeom prst="borderCallout2">
            <a:avLst>
              <a:gd name="adj1" fmla="val 35755"/>
              <a:gd name="adj2" fmla="val -5952"/>
              <a:gd name="adj3" fmla="val 35768"/>
              <a:gd name="adj4" fmla="val -17263"/>
              <a:gd name="adj5" fmla="val -21955"/>
              <a:gd name="adj6" fmla="val -3838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自資料庫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渲染書名、作者等資訊。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直線圖說文字 2 11"/>
          <p:cNvSpPr/>
          <p:nvPr/>
        </p:nvSpPr>
        <p:spPr>
          <a:xfrm>
            <a:off x="4520952" y="1628800"/>
            <a:ext cx="1872208" cy="63133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8800"/>
              <a:gd name="adj6" fmla="val -37420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依照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分類顯示該類型的暢銷排行。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直線圖說文字 2 7"/>
          <p:cNvSpPr/>
          <p:nvPr/>
        </p:nvSpPr>
        <p:spPr>
          <a:xfrm>
            <a:off x="6690357" y="2648120"/>
            <a:ext cx="1872208" cy="631336"/>
          </a:xfrm>
          <a:prstGeom prst="borderCallout2">
            <a:avLst>
              <a:gd name="adj1" fmla="val -16084"/>
              <a:gd name="adj2" fmla="val 93058"/>
              <a:gd name="adj3" fmla="val -47251"/>
              <a:gd name="adj4" fmla="val 92761"/>
              <a:gd name="adj5" fmla="val -59536"/>
              <a:gd name="adj6" fmla="val 76336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可連接到暢銷排行頁面。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3333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1376"/>
            <a:ext cx="9906000" cy="5620279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首頁：隨機影片推薦、</a:t>
            </a:r>
            <a:r>
              <a:rPr lang="en-US" altLang="zh-TW" dirty="0"/>
              <a:t>Footer</a:t>
            </a:r>
          </a:p>
        </p:txBody>
      </p:sp>
      <p:sp>
        <p:nvSpPr>
          <p:cNvPr id="11" name="直線圖說文字 2 10"/>
          <p:cNvSpPr/>
          <p:nvPr/>
        </p:nvSpPr>
        <p:spPr>
          <a:xfrm>
            <a:off x="4160912" y="1430016"/>
            <a:ext cx="3528392" cy="504056"/>
          </a:xfrm>
          <a:prstGeom prst="borderCallout2">
            <a:avLst>
              <a:gd name="adj1" fmla="val 79357"/>
              <a:gd name="adj2" fmla="val -5126"/>
              <a:gd name="adj3" fmla="val 79357"/>
              <a:gd name="adj4" fmla="val -10884"/>
              <a:gd name="adj5" fmla="val 171240"/>
              <a:gd name="adj6" fmla="val -2325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Banner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及預覽框中顯示影片預覽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圖，點擊後可連結至指定影片詳情頁。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直線圖說文字 2 11"/>
          <p:cNvSpPr/>
          <p:nvPr/>
        </p:nvSpPr>
        <p:spPr>
          <a:xfrm>
            <a:off x="1352600" y="5589240"/>
            <a:ext cx="1584176" cy="504056"/>
          </a:xfrm>
          <a:prstGeom prst="borderCallout2">
            <a:avLst>
              <a:gd name="adj1" fmla="val 70187"/>
              <a:gd name="adj2" fmla="val -7387"/>
              <a:gd name="adj3" fmla="val 70188"/>
              <a:gd name="adj4" fmla="val -18108"/>
              <a:gd name="adj5" fmla="val 214416"/>
              <a:gd name="adj6" fmla="val -9813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Footer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可連結至後台管理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直線圖說文字 2 6"/>
          <p:cNvSpPr/>
          <p:nvPr/>
        </p:nvSpPr>
        <p:spPr>
          <a:xfrm>
            <a:off x="1136576" y="3717032"/>
            <a:ext cx="1424167" cy="549528"/>
          </a:xfrm>
          <a:prstGeom prst="borderCallout2">
            <a:avLst>
              <a:gd name="adj1" fmla="val 57328"/>
              <a:gd name="adj2" fmla="val 111751"/>
              <a:gd name="adj3" fmla="val 57328"/>
              <a:gd name="adj4" fmla="val 129353"/>
              <a:gd name="adj5" fmla="val 121186"/>
              <a:gd name="adj6" fmla="val 147276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顯示影片相關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商品推薦。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框架 7"/>
          <p:cNvSpPr/>
          <p:nvPr/>
        </p:nvSpPr>
        <p:spPr>
          <a:xfrm>
            <a:off x="3224808" y="3142704"/>
            <a:ext cx="1038816" cy="1465086"/>
          </a:xfrm>
          <a:prstGeom prst="frame">
            <a:avLst>
              <a:gd name="adj1" fmla="val 2582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9" name="框架 8"/>
          <p:cNvSpPr/>
          <p:nvPr/>
        </p:nvSpPr>
        <p:spPr>
          <a:xfrm>
            <a:off x="1212743" y="6481823"/>
            <a:ext cx="558184" cy="292362"/>
          </a:xfrm>
          <a:prstGeom prst="frame">
            <a:avLst>
              <a:gd name="adj1" fmla="val 1050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4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技術要點</a:t>
            </a:r>
            <a:endParaRPr lang="en-US" altLang="zh-TW" dirty="0"/>
          </a:p>
        </p:txBody>
      </p:sp>
      <p:grpSp>
        <p:nvGrpSpPr>
          <p:cNvPr id="99" name="群組 98"/>
          <p:cNvGrpSpPr/>
          <p:nvPr/>
        </p:nvGrpSpPr>
        <p:grpSpPr>
          <a:xfrm>
            <a:off x="1384470" y="1628800"/>
            <a:ext cx="7137059" cy="3968021"/>
            <a:chOff x="912285" y="1664804"/>
            <a:chExt cx="8081429" cy="4493066"/>
          </a:xfrm>
        </p:grpSpPr>
        <p:sp>
          <p:nvSpPr>
            <p:cNvPr id="6" name="Google Shape;134;p5"/>
            <p:cNvSpPr/>
            <p:nvPr/>
          </p:nvSpPr>
          <p:spPr>
            <a:xfrm>
              <a:off x="4021106" y="3590424"/>
              <a:ext cx="1903095" cy="634365"/>
            </a:xfrm>
            <a:prstGeom prst="round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技術要點</a:t>
              </a:r>
              <a:endParaRPr dirty="0">
                <a:solidFill>
                  <a:srgbClr val="292929"/>
                </a:solidFill>
              </a:endParaRPr>
            </a:p>
          </p:txBody>
        </p:sp>
        <p:sp>
          <p:nvSpPr>
            <p:cNvPr id="7" name="Google Shape;134;p5"/>
            <p:cNvSpPr>
              <a:spLocks noChangeAspect="1"/>
            </p:cNvSpPr>
            <p:nvPr/>
          </p:nvSpPr>
          <p:spPr>
            <a:xfrm>
              <a:off x="912285" y="1680171"/>
              <a:ext cx="1903095" cy="613853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UI</a:t>
              </a: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、配色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肘形接點 13"/>
            <p:cNvCxnSpPr>
              <a:stCxn id="6" idx="1"/>
              <a:endCxn id="7" idx="3"/>
            </p:cNvCxnSpPr>
            <p:nvPr/>
          </p:nvCxnSpPr>
          <p:spPr>
            <a:xfrm rot="10800000">
              <a:off x="2815380" y="1987099"/>
              <a:ext cx="1205726" cy="1920509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Google Shape;134;p5"/>
            <p:cNvSpPr/>
            <p:nvPr/>
          </p:nvSpPr>
          <p:spPr>
            <a:xfrm>
              <a:off x="912293" y="2644846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搜尋、輪播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肘形接點 15"/>
            <p:cNvCxnSpPr>
              <a:stCxn id="6" idx="1"/>
            </p:cNvCxnSpPr>
            <p:nvPr/>
          </p:nvCxnSpPr>
          <p:spPr>
            <a:xfrm rot="10800000">
              <a:off x="2815390" y="2962029"/>
              <a:ext cx="1205717" cy="94557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Google Shape;134;p5"/>
            <p:cNvSpPr/>
            <p:nvPr/>
          </p:nvSpPr>
          <p:spPr>
            <a:xfrm>
              <a:off x="912293" y="3594153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切分頁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肘形接點 25"/>
            <p:cNvCxnSpPr>
              <a:stCxn id="6" idx="1"/>
            </p:cNvCxnSpPr>
            <p:nvPr/>
          </p:nvCxnSpPr>
          <p:spPr>
            <a:xfrm rot="10800000" flipV="1">
              <a:off x="2815390" y="3907607"/>
              <a:ext cx="1205717" cy="372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Google Shape;134;p5"/>
            <p:cNvSpPr/>
            <p:nvPr/>
          </p:nvSpPr>
          <p:spPr>
            <a:xfrm>
              <a:off x="912293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登入、註冊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肘形接點 30"/>
            <p:cNvCxnSpPr>
              <a:stCxn id="6" idx="1"/>
            </p:cNvCxnSpPr>
            <p:nvPr/>
          </p:nvCxnSpPr>
          <p:spPr>
            <a:xfrm rot="10800000" flipV="1">
              <a:off x="2815390" y="3907606"/>
              <a:ext cx="1205717" cy="968405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Google Shape;134;p5"/>
            <p:cNvSpPr/>
            <p:nvPr/>
          </p:nvSpPr>
          <p:spPr>
            <a:xfrm>
              <a:off x="7090619" y="1664804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購物車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3" name="Google Shape;134;p5"/>
            <p:cNvSpPr/>
            <p:nvPr/>
          </p:nvSpPr>
          <p:spPr>
            <a:xfrm>
              <a:off x="7089098" y="2629479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放大鏡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4" name="Google Shape;134;p5"/>
            <p:cNvSpPr/>
            <p:nvPr/>
          </p:nvSpPr>
          <p:spPr>
            <a:xfrm>
              <a:off x="7089098" y="359415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畫面渲染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肘形接點 44"/>
            <p:cNvCxnSpPr>
              <a:stCxn id="6" idx="3"/>
              <a:endCxn id="42" idx="1"/>
            </p:cNvCxnSpPr>
            <p:nvPr/>
          </p:nvCxnSpPr>
          <p:spPr>
            <a:xfrm flipV="1">
              <a:off x="5924201" y="1981987"/>
              <a:ext cx="1166418" cy="192562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接點 47"/>
            <p:cNvCxnSpPr>
              <a:stCxn id="6" idx="3"/>
            </p:cNvCxnSpPr>
            <p:nvPr/>
          </p:nvCxnSpPr>
          <p:spPr>
            <a:xfrm flipV="1">
              <a:off x="5924201" y="2946663"/>
              <a:ext cx="1164897" cy="96094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肘形接點 50"/>
            <p:cNvCxnSpPr>
              <a:stCxn id="6" idx="3"/>
            </p:cNvCxnSpPr>
            <p:nvPr/>
          </p:nvCxnSpPr>
          <p:spPr>
            <a:xfrm>
              <a:off x="5924201" y="3907607"/>
              <a:ext cx="1164897" cy="373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Google Shape;134;p5"/>
            <p:cNvSpPr/>
            <p:nvPr/>
          </p:nvSpPr>
          <p:spPr>
            <a:xfrm>
              <a:off x="7066396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指定路由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8" name="肘形接點 57"/>
            <p:cNvCxnSpPr>
              <a:stCxn id="6" idx="3"/>
            </p:cNvCxnSpPr>
            <p:nvPr/>
          </p:nvCxnSpPr>
          <p:spPr>
            <a:xfrm>
              <a:off x="5924201" y="3907607"/>
              <a:ext cx="1142195" cy="968406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34;p5"/>
            <p:cNvSpPr/>
            <p:nvPr/>
          </p:nvSpPr>
          <p:spPr>
            <a:xfrm>
              <a:off x="7066396" y="552350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統計圖表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75" name="肘形接點 74"/>
            <p:cNvCxnSpPr>
              <a:stCxn id="6" idx="3"/>
              <a:endCxn id="74" idx="1"/>
            </p:cNvCxnSpPr>
            <p:nvPr/>
          </p:nvCxnSpPr>
          <p:spPr>
            <a:xfrm>
              <a:off x="5924201" y="3907607"/>
              <a:ext cx="1142195" cy="1933081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Google Shape;134;p5"/>
            <p:cNvSpPr/>
            <p:nvPr/>
          </p:nvSpPr>
          <p:spPr>
            <a:xfrm>
              <a:off x="912285" y="5502918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會員資料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肘形接點 79"/>
            <p:cNvCxnSpPr>
              <a:stCxn id="6" idx="1"/>
              <a:endCxn id="78" idx="3"/>
            </p:cNvCxnSpPr>
            <p:nvPr/>
          </p:nvCxnSpPr>
          <p:spPr>
            <a:xfrm rot="10800000" flipV="1">
              <a:off x="2815380" y="3907607"/>
              <a:ext cx="1205726" cy="191249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82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5"/>
          <a:stretch/>
        </p:blipFill>
        <p:spPr>
          <a:xfrm>
            <a:off x="0" y="1726642"/>
            <a:ext cx="9906000" cy="5131358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暢銷排行：商品列表</a:t>
            </a:r>
            <a:endParaRPr lang="en-US" altLang="zh-TW" dirty="0"/>
          </a:p>
        </p:txBody>
      </p:sp>
      <p:sp>
        <p:nvSpPr>
          <p:cNvPr id="12" name="直線圖說文字 2 11"/>
          <p:cNvSpPr/>
          <p:nvPr/>
        </p:nvSpPr>
        <p:spPr>
          <a:xfrm>
            <a:off x="2936776" y="1916832"/>
            <a:ext cx="1152128" cy="360040"/>
          </a:xfrm>
          <a:prstGeom prst="borderCallout2">
            <a:avLst>
              <a:gd name="adj1" fmla="val 28395"/>
              <a:gd name="adj2" fmla="val -8333"/>
              <a:gd name="adj3" fmla="val 28395"/>
              <a:gd name="adj4" fmla="val -19346"/>
              <a:gd name="adj5" fmla="val -4703"/>
              <a:gd name="adj6" fmla="val -37744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現在位置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框架 7"/>
          <p:cNvSpPr/>
          <p:nvPr/>
        </p:nvSpPr>
        <p:spPr>
          <a:xfrm>
            <a:off x="1136576" y="1736812"/>
            <a:ext cx="1368152" cy="360040"/>
          </a:xfrm>
          <a:prstGeom prst="frame">
            <a:avLst>
              <a:gd name="adj1" fmla="val 607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9" name="直線圖說文字 2 8"/>
          <p:cNvSpPr/>
          <p:nvPr/>
        </p:nvSpPr>
        <p:spPr>
          <a:xfrm>
            <a:off x="7505444" y="2708920"/>
            <a:ext cx="2056068" cy="754804"/>
          </a:xfrm>
          <a:prstGeom prst="borderCallout2">
            <a:avLst>
              <a:gd name="adj1" fmla="val 28395"/>
              <a:gd name="adj2" fmla="val -8333"/>
              <a:gd name="adj3" fmla="val 28395"/>
              <a:gd name="adj4" fmla="val -19346"/>
              <a:gd name="adj5" fmla="val -26806"/>
              <a:gd name="adj6" fmla="val -8382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可選擇一</a:t>
            </a:r>
            <a:r>
              <a:rPr lang="zh-TW" altLang="en-US" sz="160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次顯示資料數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項或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5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9" t="26555" r="18742" b="-212"/>
          <a:stretch/>
        </p:blipFill>
        <p:spPr>
          <a:xfrm>
            <a:off x="312587" y="1772816"/>
            <a:ext cx="9280826" cy="4680520"/>
          </a:xfrm>
          <a:prstGeom prst="rect">
            <a:avLst/>
          </a:prstGeom>
        </p:spPr>
      </p:pic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暢銷排行</a:t>
            </a:r>
            <a:r>
              <a:rPr lang="zh-TW" altLang="en-US" dirty="0" smtClean="0"/>
              <a:t>：分頁</a:t>
            </a:r>
            <a:endParaRPr lang="en-US" altLang="zh-TW" dirty="0"/>
          </a:p>
        </p:txBody>
      </p:sp>
      <p:sp>
        <p:nvSpPr>
          <p:cNvPr id="7" name="直線圖說文字 2 6"/>
          <p:cNvSpPr/>
          <p:nvPr/>
        </p:nvSpPr>
        <p:spPr>
          <a:xfrm>
            <a:off x="6609184" y="4653136"/>
            <a:ext cx="2232248" cy="1008112"/>
          </a:xfrm>
          <a:prstGeom prst="borderCallout2">
            <a:avLst>
              <a:gd name="adj1" fmla="val 71323"/>
              <a:gd name="adj2" fmla="val -8379"/>
              <a:gd name="adj3" fmla="val 72133"/>
              <a:gd name="adj4" fmla="val -20173"/>
              <a:gd name="adj5" fmla="val 89342"/>
              <a:gd name="adj6" fmla="val -29396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分頁：將自</a:t>
            </a:r>
            <a:r>
              <a:rPr lang="en-US" altLang="zh-TW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1600" dirty="0" smtClean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接收到的資料陣列轉換為二維陣列後，切分頁功能。</a:t>
            </a:r>
            <a:endParaRPr lang="zh-TW" altLang="en-US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7833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技術要點</a:t>
            </a:r>
            <a:endParaRPr lang="en-US" altLang="zh-TW" dirty="0"/>
          </a:p>
        </p:txBody>
      </p:sp>
      <p:grpSp>
        <p:nvGrpSpPr>
          <p:cNvPr id="99" name="群組 98"/>
          <p:cNvGrpSpPr/>
          <p:nvPr/>
        </p:nvGrpSpPr>
        <p:grpSpPr>
          <a:xfrm>
            <a:off x="1384470" y="1628800"/>
            <a:ext cx="7137059" cy="3968021"/>
            <a:chOff x="912285" y="1664804"/>
            <a:chExt cx="8081429" cy="4493066"/>
          </a:xfrm>
        </p:grpSpPr>
        <p:sp>
          <p:nvSpPr>
            <p:cNvPr id="6" name="Google Shape;134;p5"/>
            <p:cNvSpPr/>
            <p:nvPr/>
          </p:nvSpPr>
          <p:spPr>
            <a:xfrm>
              <a:off x="4021106" y="3590424"/>
              <a:ext cx="1903095" cy="634365"/>
            </a:xfrm>
            <a:prstGeom prst="round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技術要點</a:t>
              </a:r>
              <a:endParaRPr dirty="0">
                <a:solidFill>
                  <a:srgbClr val="292929"/>
                </a:solidFill>
              </a:endParaRPr>
            </a:p>
          </p:txBody>
        </p:sp>
        <p:sp>
          <p:nvSpPr>
            <p:cNvPr id="7" name="Google Shape;134;p5"/>
            <p:cNvSpPr>
              <a:spLocks noChangeAspect="1"/>
            </p:cNvSpPr>
            <p:nvPr/>
          </p:nvSpPr>
          <p:spPr>
            <a:xfrm>
              <a:off x="912285" y="1680171"/>
              <a:ext cx="1903095" cy="613853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UI</a:t>
              </a: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、配色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肘形接點 13"/>
            <p:cNvCxnSpPr>
              <a:stCxn id="6" idx="1"/>
              <a:endCxn id="7" idx="3"/>
            </p:cNvCxnSpPr>
            <p:nvPr/>
          </p:nvCxnSpPr>
          <p:spPr>
            <a:xfrm rot="10800000">
              <a:off x="2815380" y="1987099"/>
              <a:ext cx="1205726" cy="1920509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Google Shape;134;p5"/>
            <p:cNvSpPr/>
            <p:nvPr/>
          </p:nvSpPr>
          <p:spPr>
            <a:xfrm>
              <a:off x="912293" y="2644846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搜尋、輪播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肘形接點 15"/>
            <p:cNvCxnSpPr>
              <a:stCxn id="6" idx="1"/>
            </p:cNvCxnSpPr>
            <p:nvPr/>
          </p:nvCxnSpPr>
          <p:spPr>
            <a:xfrm rot="10800000">
              <a:off x="2815390" y="2962029"/>
              <a:ext cx="1205717" cy="94557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Google Shape;134;p5"/>
            <p:cNvSpPr/>
            <p:nvPr/>
          </p:nvSpPr>
          <p:spPr>
            <a:xfrm>
              <a:off x="912293" y="3594153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切分頁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肘形接點 25"/>
            <p:cNvCxnSpPr>
              <a:stCxn id="6" idx="1"/>
            </p:cNvCxnSpPr>
            <p:nvPr/>
          </p:nvCxnSpPr>
          <p:spPr>
            <a:xfrm rot="10800000" flipV="1">
              <a:off x="2815390" y="3907607"/>
              <a:ext cx="1205717" cy="372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Google Shape;134;p5"/>
            <p:cNvSpPr/>
            <p:nvPr/>
          </p:nvSpPr>
          <p:spPr>
            <a:xfrm>
              <a:off x="912293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登入、註冊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肘形接點 30"/>
            <p:cNvCxnSpPr>
              <a:stCxn id="6" idx="1"/>
            </p:cNvCxnSpPr>
            <p:nvPr/>
          </p:nvCxnSpPr>
          <p:spPr>
            <a:xfrm rot="10800000" flipV="1">
              <a:off x="2815390" y="3907606"/>
              <a:ext cx="1205717" cy="968405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Google Shape;134;p5"/>
            <p:cNvSpPr/>
            <p:nvPr/>
          </p:nvSpPr>
          <p:spPr>
            <a:xfrm>
              <a:off x="7090619" y="1664804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購物車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3" name="Google Shape;134;p5"/>
            <p:cNvSpPr/>
            <p:nvPr/>
          </p:nvSpPr>
          <p:spPr>
            <a:xfrm>
              <a:off x="7089098" y="2629479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放大鏡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4" name="Google Shape;134;p5"/>
            <p:cNvSpPr/>
            <p:nvPr/>
          </p:nvSpPr>
          <p:spPr>
            <a:xfrm>
              <a:off x="7089098" y="359415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畫面渲染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肘形接點 44"/>
            <p:cNvCxnSpPr>
              <a:stCxn id="6" idx="3"/>
              <a:endCxn id="42" idx="1"/>
            </p:cNvCxnSpPr>
            <p:nvPr/>
          </p:nvCxnSpPr>
          <p:spPr>
            <a:xfrm flipV="1">
              <a:off x="5924201" y="1981987"/>
              <a:ext cx="1166418" cy="192562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接點 47"/>
            <p:cNvCxnSpPr>
              <a:stCxn id="6" idx="3"/>
            </p:cNvCxnSpPr>
            <p:nvPr/>
          </p:nvCxnSpPr>
          <p:spPr>
            <a:xfrm flipV="1">
              <a:off x="5924201" y="2946663"/>
              <a:ext cx="1164897" cy="96094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肘形接點 50"/>
            <p:cNvCxnSpPr>
              <a:stCxn id="6" idx="3"/>
            </p:cNvCxnSpPr>
            <p:nvPr/>
          </p:nvCxnSpPr>
          <p:spPr>
            <a:xfrm>
              <a:off x="5924201" y="3907607"/>
              <a:ext cx="1164897" cy="373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Google Shape;134;p5"/>
            <p:cNvSpPr/>
            <p:nvPr/>
          </p:nvSpPr>
          <p:spPr>
            <a:xfrm>
              <a:off x="7066396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指定路由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8" name="肘形接點 57"/>
            <p:cNvCxnSpPr>
              <a:stCxn id="6" idx="3"/>
            </p:cNvCxnSpPr>
            <p:nvPr/>
          </p:nvCxnSpPr>
          <p:spPr>
            <a:xfrm>
              <a:off x="5924201" y="3907607"/>
              <a:ext cx="1142195" cy="968406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34;p5"/>
            <p:cNvSpPr/>
            <p:nvPr/>
          </p:nvSpPr>
          <p:spPr>
            <a:xfrm>
              <a:off x="7066396" y="552350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統計圖表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75" name="肘形接點 74"/>
            <p:cNvCxnSpPr>
              <a:stCxn id="6" idx="3"/>
              <a:endCxn id="74" idx="1"/>
            </p:cNvCxnSpPr>
            <p:nvPr/>
          </p:nvCxnSpPr>
          <p:spPr>
            <a:xfrm>
              <a:off x="5924201" y="3907607"/>
              <a:ext cx="1142195" cy="1933081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Google Shape;134;p5"/>
            <p:cNvSpPr/>
            <p:nvPr/>
          </p:nvSpPr>
          <p:spPr>
            <a:xfrm>
              <a:off x="912285" y="5502918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會員資料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肘形接點 79"/>
            <p:cNvCxnSpPr>
              <a:stCxn id="6" idx="1"/>
              <a:endCxn id="78" idx="3"/>
            </p:cNvCxnSpPr>
            <p:nvPr/>
          </p:nvCxnSpPr>
          <p:spPr>
            <a:xfrm rot="10800000" flipV="1">
              <a:off x="2815380" y="3907607"/>
              <a:ext cx="1205726" cy="191249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3703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登入、註冊流程</a:t>
            </a:r>
            <a:endParaRPr lang="en-US" altLang="zh-TW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373550D6-E152-4CF4-8F51-3B9A4C9AA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1" y="1874564"/>
            <a:ext cx="8845278" cy="443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9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993000" y="1052736"/>
            <a:ext cx="7920000" cy="540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小組成員簡介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動機與</a:t>
            </a:r>
            <a:r>
              <a:rPr lang="zh-TW" altLang="en-US" sz="2400" dirty="0" smtClean="0">
                <a:solidFill>
                  <a:schemeClr val="bg1"/>
                </a:solidFill>
              </a:rPr>
              <a:t>目的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schemeClr val="bg1"/>
                </a:solidFill>
              </a:rPr>
              <a:t>技術選型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schemeClr val="bg1"/>
                </a:solidFill>
              </a:rPr>
              <a:t>路</a:t>
            </a:r>
            <a:r>
              <a:rPr lang="zh-TW" altLang="en-US" sz="2400" dirty="0">
                <a:solidFill>
                  <a:schemeClr val="bg1"/>
                </a:solidFill>
              </a:rPr>
              <a:t>由架構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sz="2400" dirty="0">
                <a:solidFill>
                  <a:schemeClr val="bg1"/>
                </a:solidFill>
              </a:rPr>
              <a:t>UI</a:t>
            </a:r>
            <a:r>
              <a:rPr lang="zh-TW" altLang="en-US" sz="2400" dirty="0">
                <a:solidFill>
                  <a:schemeClr val="bg1"/>
                </a:solidFill>
              </a:rPr>
              <a:t>設計｜色彩配置｜</a:t>
            </a:r>
            <a:r>
              <a:rPr lang="en-US" altLang="zh-TW" sz="2400" dirty="0">
                <a:solidFill>
                  <a:schemeClr val="bg1"/>
                </a:solidFill>
              </a:rPr>
              <a:t>LOGO</a:t>
            </a:r>
            <a:r>
              <a:rPr lang="zh-TW" altLang="en-US" sz="2400" dirty="0">
                <a:solidFill>
                  <a:schemeClr val="bg1"/>
                </a:solidFill>
              </a:rPr>
              <a:t>概念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技術要點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bg1"/>
                </a:solidFill>
              </a:rPr>
              <a:t>流程演示</a:t>
            </a:r>
            <a:r>
              <a:rPr lang="en-US" altLang="zh-TW" sz="24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會員及其相關流程</a:t>
            </a: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0697A4E9-FF20-45B6-8BC3-0F10AD08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69" y="1556792"/>
            <a:ext cx="88106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0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技術要點</a:t>
            </a:r>
            <a:endParaRPr lang="en-US" altLang="zh-TW" dirty="0"/>
          </a:p>
        </p:txBody>
      </p:sp>
      <p:grpSp>
        <p:nvGrpSpPr>
          <p:cNvPr id="99" name="群組 98"/>
          <p:cNvGrpSpPr/>
          <p:nvPr/>
        </p:nvGrpSpPr>
        <p:grpSpPr>
          <a:xfrm>
            <a:off x="1384470" y="1628800"/>
            <a:ext cx="7137059" cy="3968021"/>
            <a:chOff x="912285" y="1664804"/>
            <a:chExt cx="8081429" cy="4493066"/>
          </a:xfrm>
        </p:grpSpPr>
        <p:sp>
          <p:nvSpPr>
            <p:cNvPr id="6" name="Google Shape;134;p5"/>
            <p:cNvSpPr/>
            <p:nvPr/>
          </p:nvSpPr>
          <p:spPr>
            <a:xfrm>
              <a:off x="4021106" y="3590424"/>
              <a:ext cx="1903095" cy="634365"/>
            </a:xfrm>
            <a:prstGeom prst="round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技術要點</a:t>
              </a:r>
              <a:endParaRPr dirty="0">
                <a:solidFill>
                  <a:srgbClr val="292929"/>
                </a:solidFill>
              </a:endParaRPr>
            </a:p>
          </p:txBody>
        </p:sp>
        <p:sp>
          <p:nvSpPr>
            <p:cNvPr id="7" name="Google Shape;134;p5"/>
            <p:cNvSpPr>
              <a:spLocks noChangeAspect="1"/>
            </p:cNvSpPr>
            <p:nvPr/>
          </p:nvSpPr>
          <p:spPr>
            <a:xfrm>
              <a:off x="912285" y="1680171"/>
              <a:ext cx="1903095" cy="613853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UI</a:t>
              </a: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、配色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肘形接點 13"/>
            <p:cNvCxnSpPr>
              <a:stCxn id="6" idx="1"/>
              <a:endCxn id="7" idx="3"/>
            </p:cNvCxnSpPr>
            <p:nvPr/>
          </p:nvCxnSpPr>
          <p:spPr>
            <a:xfrm rot="10800000">
              <a:off x="2815380" y="1987099"/>
              <a:ext cx="1205726" cy="1920509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Google Shape;134;p5"/>
            <p:cNvSpPr/>
            <p:nvPr/>
          </p:nvSpPr>
          <p:spPr>
            <a:xfrm>
              <a:off x="912293" y="2644846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搜尋、輪播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肘形接點 15"/>
            <p:cNvCxnSpPr>
              <a:stCxn id="6" idx="1"/>
            </p:cNvCxnSpPr>
            <p:nvPr/>
          </p:nvCxnSpPr>
          <p:spPr>
            <a:xfrm rot="10800000">
              <a:off x="2815390" y="2962029"/>
              <a:ext cx="1205717" cy="94557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Google Shape;134;p5"/>
            <p:cNvSpPr/>
            <p:nvPr/>
          </p:nvSpPr>
          <p:spPr>
            <a:xfrm>
              <a:off x="912293" y="3594153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切分頁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肘形接點 25"/>
            <p:cNvCxnSpPr>
              <a:stCxn id="6" idx="1"/>
            </p:cNvCxnSpPr>
            <p:nvPr/>
          </p:nvCxnSpPr>
          <p:spPr>
            <a:xfrm rot="10800000" flipV="1">
              <a:off x="2815390" y="3907607"/>
              <a:ext cx="1205717" cy="372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Google Shape;134;p5"/>
            <p:cNvSpPr/>
            <p:nvPr/>
          </p:nvSpPr>
          <p:spPr>
            <a:xfrm>
              <a:off x="912293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登入、註冊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肘形接點 30"/>
            <p:cNvCxnSpPr>
              <a:stCxn id="6" idx="1"/>
            </p:cNvCxnSpPr>
            <p:nvPr/>
          </p:nvCxnSpPr>
          <p:spPr>
            <a:xfrm rot="10800000" flipV="1">
              <a:off x="2815390" y="3907606"/>
              <a:ext cx="1205717" cy="968405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Google Shape;134;p5"/>
            <p:cNvSpPr/>
            <p:nvPr/>
          </p:nvSpPr>
          <p:spPr>
            <a:xfrm>
              <a:off x="7090619" y="1664804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購物車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4" name="Google Shape;134;p5"/>
            <p:cNvSpPr/>
            <p:nvPr/>
          </p:nvSpPr>
          <p:spPr>
            <a:xfrm>
              <a:off x="7089098" y="359415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畫面渲染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肘形接點 44"/>
            <p:cNvCxnSpPr>
              <a:stCxn id="6" idx="3"/>
              <a:endCxn id="42" idx="1"/>
            </p:cNvCxnSpPr>
            <p:nvPr/>
          </p:nvCxnSpPr>
          <p:spPr>
            <a:xfrm flipV="1">
              <a:off x="5924201" y="1981987"/>
              <a:ext cx="1166418" cy="192562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接點 47"/>
            <p:cNvCxnSpPr>
              <a:stCxn id="6" idx="3"/>
            </p:cNvCxnSpPr>
            <p:nvPr/>
          </p:nvCxnSpPr>
          <p:spPr>
            <a:xfrm flipV="1">
              <a:off x="5924201" y="2946663"/>
              <a:ext cx="1164897" cy="96094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肘形接點 50"/>
            <p:cNvCxnSpPr>
              <a:stCxn id="6" idx="3"/>
            </p:cNvCxnSpPr>
            <p:nvPr/>
          </p:nvCxnSpPr>
          <p:spPr>
            <a:xfrm>
              <a:off x="5924201" y="3907607"/>
              <a:ext cx="1164897" cy="373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Google Shape;134;p5"/>
            <p:cNvSpPr/>
            <p:nvPr/>
          </p:nvSpPr>
          <p:spPr>
            <a:xfrm>
              <a:off x="7066396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指定路由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8" name="肘形接點 57"/>
            <p:cNvCxnSpPr>
              <a:stCxn id="6" idx="3"/>
            </p:cNvCxnSpPr>
            <p:nvPr/>
          </p:nvCxnSpPr>
          <p:spPr>
            <a:xfrm>
              <a:off x="5924201" y="3907607"/>
              <a:ext cx="1142195" cy="968406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34;p5"/>
            <p:cNvSpPr/>
            <p:nvPr/>
          </p:nvSpPr>
          <p:spPr>
            <a:xfrm>
              <a:off x="7066396" y="552350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統計圖表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75" name="肘形接點 74"/>
            <p:cNvCxnSpPr>
              <a:stCxn id="6" idx="3"/>
              <a:endCxn id="74" idx="1"/>
            </p:cNvCxnSpPr>
            <p:nvPr/>
          </p:nvCxnSpPr>
          <p:spPr>
            <a:xfrm>
              <a:off x="5924201" y="3907607"/>
              <a:ext cx="1142195" cy="1933081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Google Shape;134;p5"/>
            <p:cNvSpPr/>
            <p:nvPr/>
          </p:nvSpPr>
          <p:spPr>
            <a:xfrm>
              <a:off x="912285" y="5502918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會員資料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肘形接點 79"/>
            <p:cNvCxnSpPr>
              <a:stCxn id="6" idx="1"/>
              <a:endCxn id="78" idx="3"/>
            </p:cNvCxnSpPr>
            <p:nvPr/>
          </p:nvCxnSpPr>
          <p:spPr>
            <a:xfrm rot="10800000" flipV="1">
              <a:off x="2815380" y="3907607"/>
              <a:ext cx="1205726" cy="191249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Google Shape;134;p5"/>
          <p:cNvSpPr/>
          <p:nvPr/>
        </p:nvSpPr>
        <p:spPr>
          <a:xfrm>
            <a:off x="6819430" y="2494318"/>
            <a:ext cx="1680705" cy="560235"/>
          </a:xfrm>
          <a:prstGeom prst="roundRect">
            <a:avLst/>
          </a:prstGeom>
          <a:solidFill>
            <a:schemeClr val="accent4"/>
          </a:solidFill>
          <a:ln w="28575">
            <a:solidFill>
              <a:schemeClr val="accent4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en-US" b="1" dirty="0" smtClean="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商品放大鏡</a:t>
            </a:r>
            <a:endParaRPr lang="zh-TW" altLang="en-US" dirty="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987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05120" y="144016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商品內容頁面</a:t>
            </a:r>
            <a:r>
              <a:rPr lang="en-US" altLang="zh-TW" dirty="0" smtClean="0"/>
              <a:t>-</a:t>
            </a:r>
            <a:r>
              <a:rPr lang="zh-TW" altLang="en-US" dirty="0" smtClean="0"/>
              <a:t>放大功能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3" y="836712"/>
            <a:ext cx="8778534" cy="566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58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技術要點</a:t>
            </a:r>
            <a:endParaRPr lang="en-US" altLang="zh-TW" dirty="0"/>
          </a:p>
        </p:txBody>
      </p:sp>
      <p:grpSp>
        <p:nvGrpSpPr>
          <p:cNvPr id="99" name="群組 98"/>
          <p:cNvGrpSpPr/>
          <p:nvPr/>
        </p:nvGrpSpPr>
        <p:grpSpPr>
          <a:xfrm>
            <a:off x="1384470" y="1628800"/>
            <a:ext cx="7137059" cy="3968021"/>
            <a:chOff x="912285" y="1664804"/>
            <a:chExt cx="8081429" cy="4493066"/>
          </a:xfrm>
        </p:grpSpPr>
        <p:sp>
          <p:nvSpPr>
            <p:cNvPr id="6" name="Google Shape;134;p5"/>
            <p:cNvSpPr/>
            <p:nvPr/>
          </p:nvSpPr>
          <p:spPr>
            <a:xfrm>
              <a:off x="4021106" y="3590424"/>
              <a:ext cx="1903095" cy="634365"/>
            </a:xfrm>
            <a:prstGeom prst="round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技術要點</a:t>
              </a:r>
              <a:endParaRPr dirty="0">
                <a:solidFill>
                  <a:srgbClr val="292929"/>
                </a:solidFill>
              </a:endParaRPr>
            </a:p>
          </p:txBody>
        </p:sp>
        <p:sp>
          <p:nvSpPr>
            <p:cNvPr id="7" name="Google Shape;134;p5"/>
            <p:cNvSpPr>
              <a:spLocks noChangeAspect="1"/>
            </p:cNvSpPr>
            <p:nvPr/>
          </p:nvSpPr>
          <p:spPr>
            <a:xfrm>
              <a:off x="912285" y="1680171"/>
              <a:ext cx="1903095" cy="613853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UI</a:t>
              </a: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、配色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肘形接點 13"/>
            <p:cNvCxnSpPr>
              <a:stCxn id="6" idx="1"/>
              <a:endCxn id="7" idx="3"/>
            </p:cNvCxnSpPr>
            <p:nvPr/>
          </p:nvCxnSpPr>
          <p:spPr>
            <a:xfrm rot="10800000">
              <a:off x="2815380" y="1987099"/>
              <a:ext cx="1205726" cy="1920509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Google Shape;134;p5"/>
            <p:cNvSpPr/>
            <p:nvPr/>
          </p:nvSpPr>
          <p:spPr>
            <a:xfrm>
              <a:off x="912293" y="2644846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搜尋、輪播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肘形接點 15"/>
            <p:cNvCxnSpPr>
              <a:stCxn id="6" idx="1"/>
            </p:cNvCxnSpPr>
            <p:nvPr/>
          </p:nvCxnSpPr>
          <p:spPr>
            <a:xfrm rot="10800000">
              <a:off x="2815390" y="2962029"/>
              <a:ext cx="1205717" cy="94557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Google Shape;134;p5"/>
            <p:cNvSpPr/>
            <p:nvPr/>
          </p:nvSpPr>
          <p:spPr>
            <a:xfrm>
              <a:off x="912293" y="3594153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切分頁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肘形接點 25"/>
            <p:cNvCxnSpPr>
              <a:stCxn id="6" idx="1"/>
            </p:cNvCxnSpPr>
            <p:nvPr/>
          </p:nvCxnSpPr>
          <p:spPr>
            <a:xfrm rot="10800000" flipV="1">
              <a:off x="2815390" y="3907607"/>
              <a:ext cx="1205717" cy="372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Google Shape;134;p5"/>
            <p:cNvSpPr/>
            <p:nvPr/>
          </p:nvSpPr>
          <p:spPr>
            <a:xfrm>
              <a:off x="912293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登入、註冊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肘形接點 30"/>
            <p:cNvCxnSpPr>
              <a:stCxn id="6" idx="1"/>
            </p:cNvCxnSpPr>
            <p:nvPr/>
          </p:nvCxnSpPr>
          <p:spPr>
            <a:xfrm rot="10800000" flipV="1">
              <a:off x="2815390" y="3907606"/>
              <a:ext cx="1205717" cy="968405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Google Shape;134;p5"/>
            <p:cNvSpPr/>
            <p:nvPr/>
          </p:nvSpPr>
          <p:spPr>
            <a:xfrm>
              <a:off x="7090619" y="1664804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購物車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4" name="Google Shape;134;p5"/>
            <p:cNvSpPr/>
            <p:nvPr/>
          </p:nvSpPr>
          <p:spPr>
            <a:xfrm>
              <a:off x="7090619" y="2630172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商品放大鏡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肘形接點 44"/>
            <p:cNvCxnSpPr>
              <a:stCxn id="6" idx="3"/>
              <a:endCxn id="42" idx="1"/>
            </p:cNvCxnSpPr>
            <p:nvPr/>
          </p:nvCxnSpPr>
          <p:spPr>
            <a:xfrm flipV="1">
              <a:off x="5924201" y="1981987"/>
              <a:ext cx="1166418" cy="192562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接點 47"/>
            <p:cNvCxnSpPr>
              <a:stCxn id="6" idx="3"/>
            </p:cNvCxnSpPr>
            <p:nvPr/>
          </p:nvCxnSpPr>
          <p:spPr>
            <a:xfrm flipV="1">
              <a:off x="5924201" y="2946663"/>
              <a:ext cx="1164897" cy="96094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肘形接點 50"/>
            <p:cNvCxnSpPr>
              <a:stCxn id="6" idx="3"/>
            </p:cNvCxnSpPr>
            <p:nvPr/>
          </p:nvCxnSpPr>
          <p:spPr>
            <a:xfrm>
              <a:off x="5924201" y="3907607"/>
              <a:ext cx="1164897" cy="373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Google Shape;134;p5"/>
            <p:cNvSpPr/>
            <p:nvPr/>
          </p:nvSpPr>
          <p:spPr>
            <a:xfrm>
              <a:off x="7066396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指定路由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8" name="肘形接點 57"/>
            <p:cNvCxnSpPr>
              <a:stCxn id="6" idx="3"/>
            </p:cNvCxnSpPr>
            <p:nvPr/>
          </p:nvCxnSpPr>
          <p:spPr>
            <a:xfrm>
              <a:off x="5924201" y="3907607"/>
              <a:ext cx="1142195" cy="968406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34;p5"/>
            <p:cNvSpPr/>
            <p:nvPr/>
          </p:nvSpPr>
          <p:spPr>
            <a:xfrm>
              <a:off x="7066396" y="552350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統計圖表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75" name="肘形接點 74"/>
            <p:cNvCxnSpPr>
              <a:stCxn id="6" idx="3"/>
              <a:endCxn id="74" idx="1"/>
            </p:cNvCxnSpPr>
            <p:nvPr/>
          </p:nvCxnSpPr>
          <p:spPr>
            <a:xfrm>
              <a:off x="5924201" y="3907607"/>
              <a:ext cx="1142195" cy="1933081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Google Shape;134;p5"/>
            <p:cNvSpPr/>
            <p:nvPr/>
          </p:nvSpPr>
          <p:spPr>
            <a:xfrm>
              <a:off x="912285" y="5502918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會員資料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肘形接點 79"/>
            <p:cNvCxnSpPr>
              <a:stCxn id="6" idx="1"/>
              <a:endCxn id="78" idx="3"/>
            </p:cNvCxnSpPr>
            <p:nvPr/>
          </p:nvCxnSpPr>
          <p:spPr>
            <a:xfrm rot="10800000" flipV="1">
              <a:off x="2815380" y="3907607"/>
              <a:ext cx="1205726" cy="191249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Google Shape;134;p5"/>
          <p:cNvSpPr/>
          <p:nvPr/>
        </p:nvSpPr>
        <p:spPr>
          <a:xfrm>
            <a:off x="6840824" y="3329397"/>
            <a:ext cx="1680705" cy="560235"/>
          </a:xfrm>
          <a:prstGeom prst="roundRect">
            <a:avLst/>
          </a:prstGeom>
          <a:solidFill>
            <a:schemeClr val="accent4"/>
          </a:solidFill>
          <a:ln w="28575">
            <a:solidFill>
              <a:schemeClr val="accent4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畫面渲染</a:t>
            </a: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970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技術要點</a:t>
            </a:r>
            <a:endParaRPr lang="en-US" altLang="zh-TW" dirty="0"/>
          </a:p>
        </p:txBody>
      </p:sp>
      <p:grpSp>
        <p:nvGrpSpPr>
          <p:cNvPr id="99" name="群組 98"/>
          <p:cNvGrpSpPr/>
          <p:nvPr/>
        </p:nvGrpSpPr>
        <p:grpSpPr>
          <a:xfrm>
            <a:off x="1384470" y="1628800"/>
            <a:ext cx="7137059" cy="3968021"/>
            <a:chOff x="912285" y="1664804"/>
            <a:chExt cx="8081429" cy="4493066"/>
          </a:xfrm>
        </p:grpSpPr>
        <p:sp>
          <p:nvSpPr>
            <p:cNvPr id="6" name="Google Shape;134;p5"/>
            <p:cNvSpPr/>
            <p:nvPr/>
          </p:nvSpPr>
          <p:spPr>
            <a:xfrm>
              <a:off x="4021106" y="3590424"/>
              <a:ext cx="1903095" cy="634365"/>
            </a:xfrm>
            <a:prstGeom prst="round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技術要點</a:t>
              </a:r>
              <a:endParaRPr dirty="0">
                <a:solidFill>
                  <a:srgbClr val="292929"/>
                </a:solidFill>
              </a:endParaRPr>
            </a:p>
          </p:txBody>
        </p:sp>
        <p:sp>
          <p:nvSpPr>
            <p:cNvPr id="7" name="Google Shape;134;p5"/>
            <p:cNvSpPr>
              <a:spLocks noChangeAspect="1"/>
            </p:cNvSpPr>
            <p:nvPr/>
          </p:nvSpPr>
          <p:spPr>
            <a:xfrm>
              <a:off x="912285" y="1680171"/>
              <a:ext cx="1903095" cy="613853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UI</a:t>
              </a: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、配色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肘形接點 13"/>
            <p:cNvCxnSpPr>
              <a:stCxn id="6" idx="1"/>
              <a:endCxn id="7" idx="3"/>
            </p:cNvCxnSpPr>
            <p:nvPr/>
          </p:nvCxnSpPr>
          <p:spPr>
            <a:xfrm rot="10800000">
              <a:off x="2815380" y="1987099"/>
              <a:ext cx="1205726" cy="1920509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Google Shape;134;p5"/>
            <p:cNvSpPr/>
            <p:nvPr/>
          </p:nvSpPr>
          <p:spPr>
            <a:xfrm>
              <a:off x="912293" y="2644846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搜尋、輪播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肘形接點 15"/>
            <p:cNvCxnSpPr>
              <a:stCxn id="6" idx="1"/>
            </p:cNvCxnSpPr>
            <p:nvPr/>
          </p:nvCxnSpPr>
          <p:spPr>
            <a:xfrm rot="10800000">
              <a:off x="2815390" y="2962029"/>
              <a:ext cx="1205717" cy="94557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Google Shape;134;p5"/>
            <p:cNvSpPr/>
            <p:nvPr/>
          </p:nvSpPr>
          <p:spPr>
            <a:xfrm>
              <a:off x="912293" y="3594153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切分頁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肘形接點 25"/>
            <p:cNvCxnSpPr>
              <a:stCxn id="6" idx="1"/>
            </p:cNvCxnSpPr>
            <p:nvPr/>
          </p:nvCxnSpPr>
          <p:spPr>
            <a:xfrm rot="10800000" flipV="1">
              <a:off x="2815390" y="3907607"/>
              <a:ext cx="1205717" cy="372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Google Shape;134;p5"/>
            <p:cNvSpPr/>
            <p:nvPr/>
          </p:nvSpPr>
          <p:spPr>
            <a:xfrm>
              <a:off x="912293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登入、註冊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肘形接點 30"/>
            <p:cNvCxnSpPr>
              <a:stCxn id="6" idx="1"/>
            </p:cNvCxnSpPr>
            <p:nvPr/>
          </p:nvCxnSpPr>
          <p:spPr>
            <a:xfrm rot="10800000" flipV="1">
              <a:off x="2815390" y="3907606"/>
              <a:ext cx="1205717" cy="968405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Google Shape;134;p5"/>
            <p:cNvSpPr/>
            <p:nvPr/>
          </p:nvSpPr>
          <p:spPr>
            <a:xfrm>
              <a:off x="7090619" y="1664804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購物車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3" name="Google Shape;134;p5"/>
            <p:cNvSpPr/>
            <p:nvPr/>
          </p:nvSpPr>
          <p:spPr>
            <a:xfrm>
              <a:off x="7089098" y="2629479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放大鏡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4" name="Google Shape;134;p5"/>
            <p:cNvSpPr/>
            <p:nvPr/>
          </p:nvSpPr>
          <p:spPr>
            <a:xfrm>
              <a:off x="7089098" y="359415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畫面渲染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肘形接點 44"/>
            <p:cNvCxnSpPr>
              <a:stCxn id="6" idx="3"/>
              <a:endCxn id="42" idx="1"/>
            </p:cNvCxnSpPr>
            <p:nvPr/>
          </p:nvCxnSpPr>
          <p:spPr>
            <a:xfrm flipV="1">
              <a:off x="5924201" y="1981987"/>
              <a:ext cx="1166418" cy="192562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接點 47"/>
            <p:cNvCxnSpPr>
              <a:stCxn id="6" idx="3"/>
            </p:cNvCxnSpPr>
            <p:nvPr/>
          </p:nvCxnSpPr>
          <p:spPr>
            <a:xfrm flipV="1">
              <a:off x="5924201" y="2946663"/>
              <a:ext cx="1164897" cy="96094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肘形接點 50"/>
            <p:cNvCxnSpPr>
              <a:stCxn id="6" idx="3"/>
            </p:cNvCxnSpPr>
            <p:nvPr/>
          </p:nvCxnSpPr>
          <p:spPr>
            <a:xfrm>
              <a:off x="5924201" y="3907607"/>
              <a:ext cx="1164897" cy="373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Google Shape;134;p5"/>
            <p:cNvSpPr/>
            <p:nvPr/>
          </p:nvSpPr>
          <p:spPr>
            <a:xfrm>
              <a:off x="7066396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指定路由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8" name="肘形接點 57"/>
            <p:cNvCxnSpPr>
              <a:stCxn id="6" idx="3"/>
            </p:cNvCxnSpPr>
            <p:nvPr/>
          </p:nvCxnSpPr>
          <p:spPr>
            <a:xfrm>
              <a:off x="5924201" y="3907607"/>
              <a:ext cx="1142195" cy="968406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34;p5"/>
            <p:cNvSpPr/>
            <p:nvPr/>
          </p:nvSpPr>
          <p:spPr>
            <a:xfrm>
              <a:off x="7066396" y="552350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統計圖表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75" name="肘形接點 74"/>
            <p:cNvCxnSpPr>
              <a:stCxn id="6" idx="3"/>
              <a:endCxn id="74" idx="1"/>
            </p:cNvCxnSpPr>
            <p:nvPr/>
          </p:nvCxnSpPr>
          <p:spPr>
            <a:xfrm>
              <a:off x="5924201" y="3907607"/>
              <a:ext cx="1142195" cy="1933081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Google Shape;134;p5"/>
            <p:cNvSpPr/>
            <p:nvPr/>
          </p:nvSpPr>
          <p:spPr>
            <a:xfrm>
              <a:off x="912285" y="5502918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會員資料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肘形接點 79"/>
            <p:cNvCxnSpPr>
              <a:stCxn id="6" idx="1"/>
              <a:endCxn id="78" idx="3"/>
            </p:cNvCxnSpPr>
            <p:nvPr/>
          </p:nvCxnSpPr>
          <p:spPr>
            <a:xfrm rot="10800000" flipV="1">
              <a:off x="2815380" y="3907607"/>
              <a:ext cx="1205726" cy="191249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3790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/>
          <p:nvPr/>
        </p:nvSpPr>
        <p:spPr>
          <a:xfrm>
            <a:off x="632545" y="74680"/>
            <a:ext cx="8640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sz="3600" b="1">
                <a:solidFill>
                  <a:srgbClr val="FFC000"/>
                </a:solidFill>
                <a:latin typeface="+mj-ea"/>
                <a:ea typeface="+mj-ea"/>
                <a:cs typeface="Arial"/>
                <a:sym typeface="Arial"/>
              </a:rPr>
              <a:t>後台：銷售圖表</a:t>
            </a:r>
            <a:endParaRPr sz="3600" b="1" dirty="0">
              <a:solidFill>
                <a:srgbClr val="FFC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37" name="Google Shape;3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767375"/>
            <a:ext cx="9905649" cy="589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8697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流程演示</a:t>
            </a:r>
            <a:r>
              <a:rPr lang="en-US" altLang="zh-TW" sz="4000" dirty="0"/>
              <a:t>DEMO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06577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成員及分工簡介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236713" y="1556792"/>
            <a:ext cx="9432573" cy="4903827"/>
            <a:chOff x="272480" y="1556792"/>
            <a:chExt cx="9432573" cy="4903827"/>
          </a:xfrm>
        </p:grpSpPr>
        <p:grpSp>
          <p:nvGrpSpPr>
            <p:cNvPr id="2" name="群組 1"/>
            <p:cNvGrpSpPr/>
            <p:nvPr/>
          </p:nvGrpSpPr>
          <p:grpSpPr>
            <a:xfrm>
              <a:off x="272480" y="1556792"/>
              <a:ext cx="2234972" cy="4896545"/>
              <a:chOff x="3784215" y="1484784"/>
              <a:chExt cx="2607468" cy="5712635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pic>
            <p:nvPicPr>
              <p:cNvPr id="32" name="圖片 3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1" b="14761"/>
              <a:stretch/>
            </p:blipFill>
            <p:spPr>
              <a:xfrm>
                <a:off x="4389181" y="1798580"/>
                <a:ext cx="1393653" cy="1393653"/>
              </a:xfrm>
              <a:prstGeom prst="rect">
                <a:avLst/>
              </a:prstGeom>
            </p:spPr>
          </p:pic>
          <p:sp>
            <p:nvSpPr>
              <p:cNvPr id="35" name="文字方塊 34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組長：劉孟茹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3977116" y="4161657"/>
                <a:ext cx="2379435" cy="297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rPr>
                  <a:t>Logo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、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rPr>
                  <a:t>UI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與色彩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配置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CSS </a:t>
                </a:r>
                <a:r>
                  <a:rPr lang="en-US" altLang="zh-TW" sz="1400" dirty="0" smtClean="0"/>
                  <a:t>Variables</a:t>
                </a:r>
                <a:r>
                  <a:rPr lang="zh-TW" altLang="en-US" sz="1400" dirty="0" smtClean="0"/>
                  <a:t>設置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路由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架構設計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首頁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、商品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列表切版及相關功能製作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搜尋欄功能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Header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、</a:t>
                </a: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Footer</a:t>
                </a: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資料表規劃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簡報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製作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80" name="群組 79"/>
            <p:cNvGrpSpPr/>
            <p:nvPr/>
          </p:nvGrpSpPr>
          <p:grpSpPr>
            <a:xfrm>
              <a:off x="7470081" y="1564076"/>
              <a:ext cx="2234972" cy="4896543"/>
              <a:chOff x="3784215" y="1484784"/>
              <a:chExt cx="2607468" cy="5712635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83" name="文字方塊 82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組員：吳冠宇</a:t>
                </a:r>
              </a:p>
            </p:txBody>
          </p:sp>
          <p:sp>
            <p:nvSpPr>
              <p:cNvPr id="84" name="文字方塊 83"/>
              <p:cNvSpPr txBox="1"/>
              <p:nvPr/>
            </p:nvSpPr>
            <p:spPr>
              <a:xfrm>
                <a:off x="3977116" y="4161658"/>
                <a:ext cx="2379435" cy="2487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活動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總覽頁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活動詳情頁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後台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畫面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會員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管理功能連接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資料庫，增刪改查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銷售統計圖表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商品上、下架功能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5" name="文字方塊 84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2671680" y="1559220"/>
              <a:ext cx="2234972" cy="4896544"/>
              <a:chOff x="2671680" y="1559220"/>
              <a:chExt cx="2234972" cy="4896544"/>
            </a:xfrm>
          </p:grpSpPr>
          <p:grpSp>
            <p:nvGrpSpPr>
              <p:cNvPr id="68" name="群組 67"/>
              <p:cNvGrpSpPr/>
              <p:nvPr/>
            </p:nvGrpSpPr>
            <p:grpSpPr>
              <a:xfrm>
                <a:off x="2671680" y="1559220"/>
                <a:ext cx="2234972" cy="4896544"/>
                <a:chOff x="3784215" y="1484784"/>
                <a:chExt cx="2607468" cy="5712635"/>
              </a:xfrm>
            </p:grpSpPr>
            <p:sp>
              <p:nvSpPr>
                <p:cNvPr id="69" name="矩形 68"/>
                <p:cNvSpPr/>
                <p:nvPr/>
              </p:nvSpPr>
              <p:spPr>
                <a:xfrm>
                  <a:off x="3784215" y="1484784"/>
                  <a:ext cx="2607468" cy="57126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sp>
              <p:nvSpPr>
                <p:cNvPr id="71" name="文字方塊 70"/>
                <p:cNvSpPr txBox="1"/>
                <p:nvPr/>
              </p:nvSpPr>
              <p:spPr>
                <a:xfrm>
                  <a:off x="4315393" y="3334221"/>
                  <a:ext cx="1541230" cy="3590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組員：朱逸潔</a:t>
                  </a:r>
                </a:p>
              </p:txBody>
            </p:sp>
            <p:sp>
              <p:nvSpPr>
                <p:cNvPr id="72" name="文字方塊 71"/>
                <p:cNvSpPr txBox="1"/>
                <p:nvPr/>
              </p:nvSpPr>
              <p:spPr>
                <a:xfrm>
                  <a:off x="3977116" y="4161656"/>
                  <a:ext cx="2379435" cy="2051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 smtClean="0">
                      <a:solidFill>
                        <a:schemeClr val="tx1">
                          <a:lumMod val="75000"/>
                        </a:schemeClr>
                      </a:solidFill>
                    </a:rPr>
                    <a:t>登入</a:t>
                  </a: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、</a:t>
                  </a:r>
                  <a:r>
                    <a:rPr kumimoji="1" lang="zh-TW" altLang="en-US" sz="1400" dirty="0" smtClean="0">
                      <a:solidFill>
                        <a:schemeClr val="tx1">
                          <a:lumMod val="75000"/>
                        </a:schemeClr>
                      </a:solidFill>
                    </a:rPr>
                    <a:t>註冊畫面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會員資料頁面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會員資料連接後端，增刪改查功能</a:t>
                  </a:r>
                  <a:r>
                    <a:rPr kumimoji="1" lang="zh-TW" altLang="en-US" sz="1400" dirty="0" smtClean="0">
                      <a:solidFill>
                        <a:schemeClr val="tx1">
                          <a:lumMod val="75000"/>
                        </a:schemeClr>
                      </a:solidFill>
                    </a:rPr>
                    <a:t>。資料庫</a:t>
                  </a: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建置與維護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</a:rPr>
                    <a:t>登入驗證及註冊功能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3" name="文字方塊 72"/>
                <p:cNvSpPr txBox="1"/>
                <p:nvPr/>
              </p:nvSpPr>
              <p:spPr>
                <a:xfrm>
                  <a:off x="4547708" y="3765893"/>
                  <a:ext cx="1076600" cy="323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200" u="sng" dirty="0">
                      <a:solidFill>
                        <a:schemeClr val="tx1">
                          <a:lumMod val="75000"/>
                        </a:schemeClr>
                      </a:solidFill>
                    </a:rPr>
                    <a:t>負責項目</a:t>
                  </a:r>
                  <a:endParaRPr kumimoji="1" lang="en-US" altLang="zh-TW" sz="1200" u="sng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</p:txBody>
            </p:sp>
          </p:grpSp>
          <p:pic>
            <p:nvPicPr>
              <p:cNvPr id="86" name="圖片 8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7" t="27398" r="22099" b="32190"/>
              <a:stretch/>
            </p:blipFill>
            <p:spPr>
              <a:xfrm>
                <a:off x="3196902" y="1833044"/>
                <a:ext cx="1194576" cy="1194576"/>
              </a:xfrm>
              <a:prstGeom prst="rect">
                <a:avLst/>
              </a:prstGeom>
            </p:spPr>
          </p:pic>
        </p:grpSp>
        <p:grpSp>
          <p:nvGrpSpPr>
            <p:cNvPr id="8" name="群組 7"/>
            <p:cNvGrpSpPr/>
            <p:nvPr/>
          </p:nvGrpSpPr>
          <p:grpSpPr>
            <a:xfrm>
              <a:off x="5070880" y="1561648"/>
              <a:ext cx="2234972" cy="4896544"/>
              <a:chOff x="5070880" y="1561648"/>
              <a:chExt cx="2234972" cy="4896544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5070880" y="1561648"/>
                <a:ext cx="2234972" cy="489654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77" name="文字方塊 76"/>
              <p:cNvSpPr txBox="1"/>
              <p:nvPr/>
            </p:nvSpPr>
            <p:spPr>
              <a:xfrm>
                <a:off x="5526175" y="3146880"/>
                <a:ext cx="1321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組員：蔡政廷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8" name="文字方塊 77"/>
              <p:cNvSpPr txBox="1"/>
              <p:nvPr/>
            </p:nvSpPr>
            <p:spPr>
              <a:xfrm>
                <a:off x="5236224" y="3856111"/>
                <a:ext cx="2039515" cy="2377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會員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資料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頁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購物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車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頁面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商品詳情畫面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rPr>
                  <a:t>&amp;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功能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影片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總覽、影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面詳情畫面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rPr>
                  <a:t>&amp;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功能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資料庫串接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</a:rPr>
                  <a:t>&amp;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畫面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渲染</a:t>
                </a:r>
                <a:endParaRPr kumimoji="1" lang="en-US" altLang="zh-TW" sz="1400" dirty="0" smtClean="0">
                  <a:solidFill>
                    <a:schemeClr val="tx1">
                      <a:lumMod val="75000"/>
                    </a:schemeClr>
                  </a:solidFill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</a:rPr>
                  <a:t>路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</a:rPr>
                  <a:t>由跨頁傳遞資料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9" name="文字方塊 78"/>
              <p:cNvSpPr txBox="1"/>
              <p:nvPr/>
            </p:nvSpPr>
            <p:spPr>
              <a:xfrm>
                <a:off x="5725302" y="3516884"/>
                <a:ext cx="922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87" name="圖片 8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9" t="10563" r="11320" b="28212"/>
              <a:stretch/>
            </p:blipFill>
            <p:spPr>
              <a:xfrm>
                <a:off x="5593011" y="1825542"/>
                <a:ext cx="1190711" cy="1190711"/>
              </a:xfrm>
              <a:prstGeom prst="rect">
                <a:avLst/>
              </a:prstGeom>
            </p:spPr>
          </p:pic>
        </p:grpSp>
        <p:pic>
          <p:nvPicPr>
            <p:cNvPr id="88" name="圖片 8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93" t="20071" r="29093" b="48575"/>
            <a:stretch/>
          </p:blipFill>
          <p:spPr>
            <a:xfrm>
              <a:off x="7993159" y="1842132"/>
              <a:ext cx="1185488" cy="1185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3727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動機與目的、目標客群</a:t>
            </a:r>
          </a:p>
        </p:txBody>
      </p:sp>
      <p:sp>
        <p:nvSpPr>
          <p:cNvPr id="33" name="內容版面配置區 1"/>
          <p:cNvSpPr>
            <a:spLocks noGrp="1"/>
          </p:cNvSpPr>
          <p:nvPr>
            <p:ph idx="1"/>
          </p:nvPr>
        </p:nvSpPr>
        <p:spPr>
          <a:xfrm>
            <a:off x="1190796" y="1700808"/>
            <a:ext cx="7524408" cy="2376264"/>
          </a:xfrm>
        </p:spPr>
        <p:txBody>
          <a:bodyPr>
            <a:normAutofit/>
          </a:bodyPr>
          <a:lstStyle/>
          <a:p>
            <a:pPr algn="just"/>
            <a:r>
              <a:rPr lang="zh-TW" altLang="en-US" dirty="0"/>
              <a:t>動機與目的</a:t>
            </a:r>
            <a:endParaRPr lang="en-US" altLang="zh-TW" dirty="0"/>
          </a:p>
          <a:p>
            <a:pPr lvl="1" algn="just"/>
            <a:r>
              <a:rPr lang="zh-TW" altLang="en-US" dirty="0"/>
              <a:t>目的：電商網站，主要販售藝術設計類別書籍，</a:t>
            </a:r>
            <a:r>
              <a:rPr lang="zh-TW" altLang="en-US" dirty="0" smtClean="0"/>
              <a:t>並作為藝術與文化相關資訊的分享</a:t>
            </a:r>
            <a:r>
              <a:rPr lang="zh-TW" altLang="en-US" dirty="0"/>
              <a:t>平台。 </a:t>
            </a:r>
            <a:endParaRPr lang="en-US" altLang="zh-TW" dirty="0"/>
          </a:p>
          <a:p>
            <a:pPr lvl="1" algn="just"/>
            <a:r>
              <a:rPr lang="zh-TW" altLang="en-US" dirty="0"/>
              <a:t>動機：將實體獨立書店轉換為有特定目標客群的電商網站。</a:t>
            </a:r>
            <a:endParaRPr lang="en-US" altLang="zh-TW" dirty="0"/>
          </a:p>
        </p:txBody>
      </p:sp>
      <p:sp>
        <p:nvSpPr>
          <p:cNvPr id="34" name="內容版面配置區 1"/>
          <p:cNvSpPr txBox="1">
            <a:spLocks/>
          </p:cNvSpPr>
          <p:nvPr/>
        </p:nvSpPr>
        <p:spPr bwMode="ltGray">
          <a:xfrm>
            <a:off x="1190796" y="4392488"/>
            <a:ext cx="7524408" cy="1844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dirty="0"/>
              <a:t>目標客群</a:t>
            </a:r>
            <a:endParaRPr lang="en-US" altLang="zh-TW" dirty="0"/>
          </a:p>
          <a:p>
            <a:pPr lvl="1" algn="just"/>
            <a:r>
              <a:rPr lang="zh-TW" altLang="en-US" dirty="0" smtClean="0"/>
              <a:t>活躍</a:t>
            </a:r>
            <a:r>
              <a:rPr lang="zh-TW" altLang="en-US" dirty="0"/>
              <a:t>於藝術領域的藝術家們、藝術學習者</a:t>
            </a:r>
            <a:r>
              <a:rPr lang="zh-TW" altLang="en-US" dirty="0" smtClean="0"/>
              <a:t>及</a:t>
            </a:r>
            <a:r>
              <a:rPr lang="zh-TW" altLang="en-US" dirty="0"/>
              <a:t>對藝術設計相關</a:t>
            </a:r>
            <a:r>
              <a:rPr lang="zh-TW" altLang="en-US" dirty="0" smtClean="0"/>
              <a:t>書籍有需求及偏好的</a:t>
            </a:r>
            <a:r>
              <a:rPr lang="zh-TW" altLang="en-US" dirty="0"/>
              <a:t>消費者。</a:t>
            </a:r>
            <a:endParaRPr lang="en-US" altLang="zh-TW" dirty="0"/>
          </a:p>
          <a:p>
            <a:pPr lvl="1" algn="just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1423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技術選型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700808"/>
            <a:ext cx="8841432" cy="382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76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開發技術工具</a:t>
            </a:r>
            <a:endParaRPr lang="zh-TW" altLang="en-US" dirty="0"/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4953000" y="1241376"/>
            <a:ext cx="5097016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後</a:t>
            </a:r>
            <a:r>
              <a:rPr lang="zh-TW" altLang="en-US" dirty="0" smtClean="0"/>
              <a:t>端、資料庫</a:t>
            </a:r>
            <a:endParaRPr lang="zh-TW" altLang="en-US" dirty="0"/>
          </a:p>
        </p:txBody>
      </p:sp>
      <p:sp>
        <p:nvSpPr>
          <p:cNvPr id="6" name="標題 3"/>
          <p:cNvSpPr txBox="1">
            <a:spLocks/>
          </p:cNvSpPr>
          <p:nvPr/>
        </p:nvSpPr>
        <p:spPr>
          <a:xfrm>
            <a:off x="632520" y="1241376"/>
            <a:ext cx="3169569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前端</a:t>
            </a:r>
            <a:endParaRPr lang="zh-TW" altLang="en-US" dirty="0"/>
          </a:p>
        </p:txBody>
      </p:sp>
      <p:pic>
        <p:nvPicPr>
          <p:cNvPr id="1026" name="Picture 2" descr="C:\Users\菜菜\Documents\GitHub\bookstore-project\PPT\V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2060848"/>
            <a:ext cx="1449330" cy="125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菜菜\Documents\GitHub\bookstore-project\PPT\98bda9c941f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256" y="2060848"/>
            <a:ext cx="1981252" cy="62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30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路由架構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0" y="1241376"/>
            <a:ext cx="80137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43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 smtClean="0"/>
              <a:t>技術要點</a:t>
            </a:r>
            <a:endParaRPr lang="en-US" altLang="zh-TW" dirty="0"/>
          </a:p>
        </p:txBody>
      </p:sp>
      <p:grpSp>
        <p:nvGrpSpPr>
          <p:cNvPr id="99" name="群組 98"/>
          <p:cNvGrpSpPr/>
          <p:nvPr/>
        </p:nvGrpSpPr>
        <p:grpSpPr>
          <a:xfrm>
            <a:off x="1384470" y="1628800"/>
            <a:ext cx="7137059" cy="3968021"/>
            <a:chOff x="912285" y="1664804"/>
            <a:chExt cx="8081429" cy="4493066"/>
          </a:xfrm>
        </p:grpSpPr>
        <p:sp>
          <p:nvSpPr>
            <p:cNvPr id="6" name="Google Shape;134;p5"/>
            <p:cNvSpPr/>
            <p:nvPr/>
          </p:nvSpPr>
          <p:spPr>
            <a:xfrm>
              <a:off x="4021106" y="3590424"/>
              <a:ext cx="1903095" cy="634365"/>
            </a:xfrm>
            <a:prstGeom prst="round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技術要點</a:t>
              </a:r>
              <a:endParaRPr dirty="0">
                <a:solidFill>
                  <a:srgbClr val="292929"/>
                </a:solidFill>
              </a:endParaRPr>
            </a:p>
          </p:txBody>
        </p:sp>
        <p:sp>
          <p:nvSpPr>
            <p:cNvPr id="7" name="Google Shape;134;p5"/>
            <p:cNvSpPr>
              <a:spLocks noChangeAspect="1"/>
            </p:cNvSpPr>
            <p:nvPr/>
          </p:nvSpPr>
          <p:spPr>
            <a:xfrm>
              <a:off x="912285" y="1680171"/>
              <a:ext cx="1903095" cy="613853"/>
            </a:xfrm>
            <a:prstGeom prst="round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smtClean="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UI</a:t>
              </a:r>
              <a:r>
                <a:rPr lang="zh-TW" altLang="en-US" b="1" dirty="0" smtClean="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、配色</a:t>
              </a:r>
              <a:endParaRPr dirty="0">
                <a:solidFill>
                  <a:srgbClr val="292929"/>
                </a:solidFill>
              </a:endParaRPr>
            </a:p>
          </p:txBody>
        </p:sp>
        <p:cxnSp>
          <p:nvCxnSpPr>
            <p:cNvPr id="14" name="肘形接點 13"/>
            <p:cNvCxnSpPr>
              <a:stCxn id="6" idx="1"/>
              <a:endCxn id="7" idx="3"/>
            </p:cNvCxnSpPr>
            <p:nvPr/>
          </p:nvCxnSpPr>
          <p:spPr>
            <a:xfrm rot="10800000">
              <a:off x="2815380" y="1987099"/>
              <a:ext cx="1205726" cy="1920509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Google Shape;134;p5"/>
            <p:cNvSpPr/>
            <p:nvPr/>
          </p:nvSpPr>
          <p:spPr>
            <a:xfrm>
              <a:off x="912293" y="2644846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搜尋、輪播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肘形接點 15"/>
            <p:cNvCxnSpPr>
              <a:stCxn id="6" idx="1"/>
            </p:cNvCxnSpPr>
            <p:nvPr/>
          </p:nvCxnSpPr>
          <p:spPr>
            <a:xfrm rot="10800000">
              <a:off x="2815390" y="2962029"/>
              <a:ext cx="1205717" cy="94557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Google Shape;134;p5"/>
            <p:cNvSpPr/>
            <p:nvPr/>
          </p:nvSpPr>
          <p:spPr>
            <a:xfrm>
              <a:off x="912293" y="3594153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切分頁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肘形接點 25"/>
            <p:cNvCxnSpPr>
              <a:stCxn id="6" idx="1"/>
            </p:cNvCxnSpPr>
            <p:nvPr/>
          </p:nvCxnSpPr>
          <p:spPr>
            <a:xfrm rot="10800000" flipV="1">
              <a:off x="2815390" y="3907607"/>
              <a:ext cx="1205717" cy="3728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Google Shape;134;p5"/>
            <p:cNvSpPr/>
            <p:nvPr/>
          </p:nvSpPr>
          <p:spPr>
            <a:xfrm>
              <a:off x="912293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登入、註冊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肘形接點 30"/>
            <p:cNvCxnSpPr>
              <a:stCxn id="6" idx="1"/>
            </p:cNvCxnSpPr>
            <p:nvPr/>
          </p:nvCxnSpPr>
          <p:spPr>
            <a:xfrm rot="10800000" flipV="1">
              <a:off x="2815390" y="3907606"/>
              <a:ext cx="1205717" cy="968405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Google Shape;134;p5"/>
            <p:cNvSpPr/>
            <p:nvPr/>
          </p:nvSpPr>
          <p:spPr>
            <a:xfrm>
              <a:off x="7090619" y="1664804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購物車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3" name="Google Shape;134;p5"/>
            <p:cNvSpPr/>
            <p:nvPr/>
          </p:nvSpPr>
          <p:spPr>
            <a:xfrm>
              <a:off x="7089098" y="2629479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放大鏡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4" name="Google Shape;134;p5"/>
            <p:cNvSpPr/>
            <p:nvPr/>
          </p:nvSpPr>
          <p:spPr>
            <a:xfrm>
              <a:off x="7089098" y="359415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畫面渲染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肘形接點 44"/>
            <p:cNvCxnSpPr>
              <a:stCxn id="6" idx="3"/>
              <a:endCxn id="42" idx="1"/>
            </p:cNvCxnSpPr>
            <p:nvPr/>
          </p:nvCxnSpPr>
          <p:spPr>
            <a:xfrm flipV="1">
              <a:off x="5924201" y="1981987"/>
              <a:ext cx="1166418" cy="192562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接點 47"/>
            <p:cNvCxnSpPr>
              <a:stCxn id="6" idx="3"/>
            </p:cNvCxnSpPr>
            <p:nvPr/>
          </p:nvCxnSpPr>
          <p:spPr>
            <a:xfrm flipV="1">
              <a:off x="5924201" y="2946663"/>
              <a:ext cx="1164897" cy="96094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肘形接點 50"/>
            <p:cNvCxnSpPr>
              <a:stCxn id="6" idx="3"/>
            </p:cNvCxnSpPr>
            <p:nvPr/>
          </p:nvCxnSpPr>
          <p:spPr>
            <a:xfrm>
              <a:off x="5924201" y="3907607"/>
              <a:ext cx="1164897" cy="373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Google Shape;134;p5"/>
            <p:cNvSpPr/>
            <p:nvPr/>
          </p:nvSpPr>
          <p:spPr>
            <a:xfrm>
              <a:off x="7066396" y="4558830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指定路由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8" name="肘形接點 57"/>
            <p:cNvCxnSpPr>
              <a:stCxn id="6" idx="3"/>
            </p:cNvCxnSpPr>
            <p:nvPr/>
          </p:nvCxnSpPr>
          <p:spPr>
            <a:xfrm>
              <a:off x="5924201" y="3907607"/>
              <a:ext cx="1142195" cy="968406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34;p5"/>
            <p:cNvSpPr/>
            <p:nvPr/>
          </p:nvSpPr>
          <p:spPr>
            <a:xfrm>
              <a:off x="7066396" y="5523505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統計圖表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75" name="肘形接點 74"/>
            <p:cNvCxnSpPr>
              <a:stCxn id="6" idx="3"/>
              <a:endCxn id="74" idx="1"/>
            </p:cNvCxnSpPr>
            <p:nvPr/>
          </p:nvCxnSpPr>
          <p:spPr>
            <a:xfrm>
              <a:off x="5924201" y="3907607"/>
              <a:ext cx="1142195" cy="1933081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Google Shape;134;p5"/>
            <p:cNvSpPr/>
            <p:nvPr/>
          </p:nvSpPr>
          <p:spPr>
            <a:xfrm>
              <a:off x="912285" y="5502918"/>
              <a:ext cx="1903095" cy="634365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b="1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會員資料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肘形接點 79"/>
            <p:cNvCxnSpPr>
              <a:stCxn id="6" idx="1"/>
              <a:endCxn id="78" idx="3"/>
            </p:cNvCxnSpPr>
            <p:nvPr/>
          </p:nvCxnSpPr>
          <p:spPr>
            <a:xfrm rot="10800000" flipV="1">
              <a:off x="2815380" y="3907607"/>
              <a:ext cx="1205726" cy="191249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90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632520" y="54868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TW" dirty="0"/>
              <a:t>UI</a:t>
            </a:r>
            <a:r>
              <a:rPr lang="zh-TW" altLang="en-US" dirty="0"/>
              <a:t>設計｜</a:t>
            </a:r>
            <a:r>
              <a:rPr lang="en-US" altLang="zh-TW" dirty="0"/>
              <a:t>LOGO</a:t>
            </a:r>
            <a:r>
              <a:rPr lang="zh-TW" altLang="en-US" dirty="0"/>
              <a:t>概念｜色彩配置</a:t>
            </a:r>
          </a:p>
        </p:txBody>
      </p:sp>
      <p:sp>
        <p:nvSpPr>
          <p:cNvPr id="33" name="內容版面配置區 1"/>
          <p:cNvSpPr>
            <a:spLocks noGrp="1"/>
          </p:cNvSpPr>
          <p:nvPr>
            <p:ph idx="1"/>
          </p:nvPr>
        </p:nvSpPr>
        <p:spPr>
          <a:xfrm>
            <a:off x="1190796" y="1556792"/>
            <a:ext cx="7524408" cy="2376264"/>
          </a:xfrm>
        </p:spPr>
        <p:txBody>
          <a:bodyPr>
            <a:normAutofit/>
          </a:bodyPr>
          <a:lstStyle/>
          <a:p>
            <a:pPr algn="just"/>
            <a:r>
              <a:rPr lang="en-US" altLang="zh-TW" sz="2400" dirty="0"/>
              <a:t>UI</a:t>
            </a:r>
            <a:r>
              <a:rPr lang="zh-TW" altLang="en-US" sz="2400" dirty="0"/>
              <a:t>設計</a:t>
            </a:r>
            <a:endParaRPr lang="en-US" altLang="zh-TW" sz="2400" dirty="0"/>
          </a:p>
          <a:p>
            <a:pPr lvl="1" algn="just"/>
            <a:r>
              <a:rPr lang="zh-TW" altLang="en-US" sz="2000" dirty="0"/>
              <a:t>使用希克定律，避免使用者因過多選擇而分心，使整體購物流程與體驗更加順暢。</a:t>
            </a:r>
            <a:endParaRPr lang="en-US" altLang="zh-TW" sz="2000" dirty="0"/>
          </a:p>
          <a:p>
            <a:pPr lvl="1" algn="just"/>
            <a:r>
              <a:rPr lang="zh-TW" altLang="en-US" sz="2000" dirty="0"/>
              <a:t>使用圖標簡化資訊，協助使用者降低認知負荷</a:t>
            </a:r>
            <a:r>
              <a:rPr lang="zh-TW" altLang="en-US" sz="2000" dirty="0" smtClean="0"/>
              <a:t>。</a:t>
            </a:r>
            <a:endParaRPr lang="en-US" altLang="zh-TW" sz="2000" dirty="0"/>
          </a:p>
        </p:txBody>
      </p:sp>
      <p:sp>
        <p:nvSpPr>
          <p:cNvPr id="34" name="內容版面配置區 1"/>
          <p:cNvSpPr txBox="1">
            <a:spLocks/>
          </p:cNvSpPr>
          <p:nvPr/>
        </p:nvSpPr>
        <p:spPr bwMode="ltGray">
          <a:xfrm>
            <a:off x="1190796" y="4005064"/>
            <a:ext cx="4899688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2400" dirty="0"/>
              <a:t>LOGO</a:t>
            </a:r>
            <a:r>
              <a:rPr lang="zh-TW" altLang="en-US" sz="2400" dirty="0"/>
              <a:t>概念及色彩配置</a:t>
            </a:r>
            <a:endParaRPr lang="en-US" altLang="zh-TW" sz="2400" dirty="0"/>
          </a:p>
          <a:p>
            <a:pPr lvl="1" algn="just"/>
            <a:r>
              <a:rPr lang="en-US" altLang="zh-TW" sz="2000" dirty="0"/>
              <a:t>LOGO</a:t>
            </a:r>
            <a:r>
              <a:rPr lang="zh-TW" altLang="en-US" sz="2000" dirty="0"/>
              <a:t>採用類手</a:t>
            </a:r>
            <a:r>
              <a:rPr lang="zh-TW" altLang="en-US" sz="2000" dirty="0" smtClean="0"/>
              <a:t>寫字體</a:t>
            </a:r>
            <a:r>
              <a:rPr lang="zh-TW" altLang="en-US" sz="2000" dirty="0"/>
              <a:t>，增加</a:t>
            </a:r>
            <a:r>
              <a:rPr lang="zh-TW" altLang="en-US" sz="2000" dirty="0" smtClean="0"/>
              <a:t>品牌人文</a:t>
            </a:r>
            <a:r>
              <a:rPr lang="zh-TW" altLang="en-US" sz="2000" dirty="0"/>
              <a:t>溫度。</a:t>
            </a:r>
            <a:endParaRPr lang="en-US" altLang="zh-TW" sz="2000" dirty="0"/>
          </a:p>
          <a:p>
            <a:pPr lvl="1" algn="just"/>
            <a:r>
              <a:rPr lang="zh-TW" altLang="en-US" sz="2000" dirty="0"/>
              <a:t>色彩配置以主色</a:t>
            </a:r>
            <a:r>
              <a:rPr lang="en-US" altLang="zh-TW" sz="2000" dirty="0"/>
              <a:t>60%</a:t>
            </a:r>
            <a:r>
              <a:rPr lang="zh-TW" altLang="en-US" sz="2000" dirty="0"/>
              <a:t>、輔色</a:t>
            </a:r>
            <a:r>
              <a:rPr lang="en-US" altLang="zh-TW" sz="2000" dirty="0"/>
              <a:t>30%</a:t>
            </a:r>
            <a:r>
              <a:rPr lang="zh-TW" altLang="en-US" sz="2000" dirty="0"/>
              <a:t>、重點色</a:t>
            </a:r>
            <a:r>
              <a:rPr lang="en-US" altLang="zh-TW" sz="2000" dirty="0"/>
              <a:t>10%</a:t>
            </a:r>
            <a:r>
              <a:rPr lang="zh-TW" altLang="en-US" sz="2000" dirty="0"/>
              <a:t>，</a:t>
            </a:r>
            <a:r>
              <a:rPr lang="zh-TW" altLang="en-US" sz="2000" dirty="0" smtClean="0"/>
              <a:t>佐以自然色搭配</a:t>
            </a:r>
            <a:r>
              <a:rPr lang="zh-TW" altLang="en-US" sz="2000" dirty="0"/>
              <a:t>。</a:t>
            </a:r>
            <a:endParaRPr lang="en-US" altLang="zh-TW" sz="2000" dirty="0"/>
          </a:p>
        </p:txBody>
      </p:sp>
      <p:grpSp>
        <p:nvGrpSpPr>
          <p:cNvPr id="3" name="群組 2"/>
          <p:cNvGrpSpPr/>
          <p:nvPr/>
        </p:nvGrpSpPr>
        <p:grpSpPr>
          <a:xfrm>
            <a:off x="10425608" y="5011075"/>
            <a:ext cx="2016224" cy="504056"/>
            <a:chOff x="6393160" y="5661248"/>
            <a:chExt cx="2016224" cy="504056"/>
          </a:xfrm>
        </p:grpSpPr>
        <p:sp>
          <p:nvSpPr>
            <p:cNvPr id="2" name="矩形 1"/>
            <p:cNvSpPr/>
            <p:nvPr/>
          </p:nvSpPr>
          <p:spPr>
            <a:xfrm>
              <a:off x="6393160" y="5661248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897216" y="5661248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7401272" y="5661248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905328" y="5661256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 rot="5400000">
            <a:off x="7232527" y="4586600"/>
            <a:ext cx="1216898" cy="1213152"/>
            <a:chOff x="7455064" y="3396611"/>
            <a:chExt cx="1216898" cy="1213152"/>
          </a:xfrm>
        </p:grpSpPr>
        <p:sp>
          <p:nvSpPr>
            <p:cNvPr id="13" name="矩形 12"/>
            <p:cNvSpPr/>
            <p:nvPr/>
          </p:nvSpPr>
          <p:spPr>
            <a:xfrm rot="2700000">
              <a:off x="7455064" y="3753036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2700000">
              <a:off x="7811485" y="3396611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 rot="2700000">
              <a:off x="8167906" y="3753015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7811465" y="4105735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21" name="肘形接點 20"/>
          <p:cNvCxnSpPr>
            <a:stCxn id="13" idx="1"/>
          </p:cNvCxnSpPr>
          <p:nvPr/>
        </p:nvCxnSpPr>
        <p:spPr>
          <a:xfrm flipV="1">
            <a:off x="8017310" y="4344388"/>
            <a:ext cx="464082" cy="314156"/>
          </a:xfrm>
          <a:prstGeom prst="bentConnector3">
            <a:avLst>
              <a:gd name="adj1" fmla="val 2612"/>
            </a:avLst>
          </a:prstGeom>
          <a:ln w="12700" cap="flat"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8538733" y="414177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4"/>
                </a:solidFill>
              </a:rPr>
              <a:t>主色</a:t>
            </a:r>
          </a:p>
        </p:txBody>
      </p:sp>
      <p:cxnSp>
        <p:nvCxnSpPr>
          <p:cNvPr id="26" name="肘形接點 25"/>
          <p:cNvCxnSpPr>
            <a:stCxn id="14" idx="0"/>
          </p:cNvCxnSpPr>
          <p:nvPr/>
        </p:nvCxnSpPr>
        <p:spPr>
          <a:xfrm rot="16200000" flipH="1">
            <a:off x="8429942" y="5315179"/>
            <a:ext cx="350101" cy="462515"/>
          </a:xfrm>
          <a:prstGeom prst="bentConnector2">
            <a:avLst/>
          </a:prstGeom>
          <a:ln w="12700" cap="flat"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8851196" y="554038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4"/>
                </a:solidFill>
              </a:rPr>
              <a:t>輔色</a:t>
            </a:r>
          </a:p>
        </p:txBody>
      </p:sp>
      <p:cxnSp>
        <p:nvCxnSpPr>
          <p:cNvPr id="36" name="肘形接點 35"/>
          <p:cNvCxnSpPr>
            <a:stCxn id="15" idx="3"/>
          </p:cNvCxnSpPr>
          <p:nvPr/>
        </p:nvCxnSpPr>
        <p:spPr>
          <a:xfrm rot="10800000" flipV="1">
            <a:off x="7304505" y="5727807"/>
            <a:ext cx="356404" cy="178171"/>
          </a:xfrm>
          <a:prstGeom prst="bentConnector3">
            <a:avLst>
              <a:gd name="adj1" fmla="val -1962"/>
            </a:avLst>
          </a:prstGeom>
          <a:ln w="12700" cap="flat"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6453550" y="573670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4"/>
                </a:solidFill>
              </a:rPr>
              <a:t>重點色</a:t>
            </a:r>
          </a:p>
        </p:txBody>
      </p:sp>
      <p:cxnSp>
        <p:nvCxnSpPr>
          <p:cNvPr id="38" name="肘形接點 37"/>
          <p:cNvCxnSpPr>
            <a:stCxn id="16" idx="2"/>
          </p:cNvCxnSpPr>
          <p:nvPr/>
        </p:nvCxnSpPr>
        <p:spPr>
          <a:xfrm rot="16200000" flipV="1">
            <a:off x="7011781" y="4718508"/>
            <a:ext cx="325909" cy="267005"/>
          </a:xfrm>
          <a:prstGeom prst="bentConnector3">
            <a:avLst>
              <a:gd name="adj1" fmla="val 279"/>
            </a:avLst>
          </a:prstGeom>
          <a:ln w="12700" cap="flat"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6625117" y="427665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smtClean="0">
                <a:solidFill>
                  <a:schemeClr val="accent4"/>
                </a:solidFill>
              </a:rPr>
              <a:t>自然色</a:t>
            </a:r>
            <a:endParaRPr kumimoji="1" lang="zh-TW" altLang="en-US" sz="1600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5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4879</TotalTime>
  <Words>926</Words>
  <Application>Microsoft Office PowerPoint</Application>
  <PresentationFormat>A4 紙張 (210x297 公釐)</PresentationFormat>
  <Paragraphs>210</Paragraphs>
  <Slides>27</Slides>
  <Notes>15</Notes>
  <HiddenSlides>1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28" baseType="lpstr">
      <vt:lpstr>2020簡報範本_light</vt:lpstr>
      <vt:lpstr>網路書店</vt:lpstr>
      <vt:lpstr>大綱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商品內容頁面-放大功能</vt:lpstr>
      <vt:lpstr>PowerPoint 簡報</vt:lpstr>
      <vt:lpstr>PowerPoint 簡報</vt:lpstr>
      <vt:lpstr>PowerPoint 簡報</vt:lpstr>
      <vt:lpstr>流程演示DEMO</vt:lpstr>
      <vt:lpstr>PowerPoint 簡報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菜菜</cp:lastModifiedBy>
  <cp:revision>106</cp:revision>
  <dcterms:created xsi:type="dcterms:W3CDTF">2021-04-12T00:49:08Z</dcterms:created>
  <dcterms:modified xsi:type="dcterms:W3CDTF">2022-12-15T14:27:22Z</dcterms:modified>
  <cp:category/>
</cp:coreProperties>
</file>